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10"/>
  </p:notesMasterIdLst>
  <p:handoutMasterIdLst>
    <p:handoutMasterId r:id="rId11"/>
  </p:handoutMasterIdLst>
  <p:sldIdLst>
    <p:sldId id="346" r:id="rId2"/>
    <p:sldId id="382" r:id="rId3"/>
    <p:sldId id="385" r:id="rId4"/>
    <p:sldId id="383" r:id="rId5"/>
    <p:sldId id="379" r:id="rId6"/>
    <p:sldId id="384" r:id="rId7"/>
    <p:sldId id="378" r:id="rId8"/>
    <p:sldId id="380"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19A046E-6B9B-4036-B476-3C61FA445E45}">
          <p14:sldIdLst>
            <p14:sldId id="346"/>
            <p14:sldId id="382"/>
            <p14:sldId id="385"/>
            <p14:sldId id="383"/>
            <p14:sldId id="379"/>
            <p14:sldId id="384"/>
            <p14:sldId id="378"/>
            <p14:sldId id="380"/>
          </p14:sldIdLst>
        </p14:section>
        <p14:section name="Examples" id="{50EF13D4-0C7E-44CE-A013-DC12FACA97EB}">
          <p14:sldIdLst/>
        </p14:section>
        <p14:section name="Tools" id="{6D279879-29C1-42D6-9CA4-77CBB09005DE}">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2683"/>
    <a:srgbClr val="CBCBCB"/>
    <a:srgbClr val="F8971D"/>
    <a:srgbClr val="FFC850"/>
    <a:srgbClr val="5F5F5F"/>
    <a:srgbClr val="28A0DC"/>
    <a:srgbClr val="7DAF64"/>
    <a:srgbClr val="D95E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1"/>
    <p:restoredTop sz="93657" autoAdjust="0"/>
  </p:normalViewPr>
  <p:slideViewPr>
    <p:cSldViewPr snapToGrid="0" snapToObjects="1">
      <p:cViewPr varScale="1">
        <p:scale>
          <a:sx n="71" d="100"/>
          <a:sy n="71" d="100"/>
        </p:scale>
        <p:origin x="1068"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C237F4-301F-DA43-B4D4-E7BBDEBBA09E}"/>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11B5A49-48AF-034C-888A-9F420170DB79}"/>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915257D-0302-624C-884C-F50B299F7386}" type="datetime1">
              <a:rPr lang="en-GB" smtClean="0"/>
              <a:t>20/11/2024</a:t>
            </a:fld>
            <a:endParaRPr lang="en-US"/>
          </a:p>
        </p:txBody>
      </p:sp>
      <p:sp>
        <p:nvSpPr>
          <p:cNvPr id="4" name="Footer Placeholder 3">
            <a:extLst>
              <a:ext uri="{FF2B5EF4-FFF2-40B4-BE49-F238E27FC236}">
                <a16:creationId xmlns:a16="http://schemas.microsoft.com/office/drawing/2014/main" id="{DD87F3C0-AD34-5A4A-B27E-250862593F2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F409813-B459-4743-BF34-C8B2C8433729}"/>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2BC4545-25F6-944D-86CF-EA81BD38560F}" type="slidenum">
              <a:rPr lang="en-US" smtClean="0"/>
              <a:t>‹#›</a:t>
            </a:fld>
            <a:endParaRPr lang="en-US"/>
          </a:p>
        </p:txBody>
      </p:sp>
    </p:spTree>
    <p:extLst>
      <p:ext uri="{BB962C8B-B14F-4D97-AF65-F5344CB8AC3E}">
        <p14:creationId xmlns:p14="http://schemas.microsoft.com/office/powerpoint/2010/main" val="330400550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4282689-571A-B24B-9671-370EFB1AD43C}" type="datetime1">
              <a:rPr lang="en-GB" smtClean="0"/>
              <a:t>20/11/2024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4B85F33-7DA6-424A-BEB6-8E621AFB5FBA}" type="slidenum">
              <a:rPr lang="en-US" smtClean="0"/>
              <a:t>‹#›</a:t>
            </a:fld>
            <a:endParaRPr lang="en-US"/>
          </a:p>
        </p:txBody>
      </p:sp>
    </p:spTree>
    <p:extLst>
      <p:ext uri="{BB962C8B-B14F-4D97-AF65-F5344CB8AC3E}">
        <p14:creationId xmlns:p14="http://schemas.microsoft.com/office/powerpoint/2010/main" val="20721693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454B1109-8B22-4A89-9EA8-221D4B96978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A74521AE-2E96-409E-95BA-AC494F1D45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7172" name="Slide Number Placeholder 3">
            <a:extLst>
              <a:ext uri="{FF2B5EF4-FFF2-40B4-BE49-F238E27FC236}">
                <a16:creationId xmlns:a16="http://schemas.microsoft.com/office/drawing/2014/main" id="{C294C99A-D9F9-407F-8FAB-3EDD7EBD176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85E9ED77-E821-4264-8549-A3BD5D2558CE}" type="slidenum">
              <a:rPr lang="en-GB" altLang="en-US" sz="1200"/>
              <a:pPr eaLnBrk="1" hangingPunct="1"/>
              <a:t>1</a:t>
            </a:fld>
            <a:endParaRPr lang="en-GB"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557066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447182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2176487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1855677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4015107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00E5750A-4599-4CAF-94D7-09CA8A3D5B5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a:extLst>
              <a:ext uri="{FF2B5EF4-FFF2-40B4-BE49-F238E27FC236}">
                <a16:creationId xmlns:a16="http://schemas.microsoft.com/office/drawing/2014/main" id="{F0F5CE09-54E1-46D9-90FE-18A3A55F56C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Tree>
    <p:extLst>
      <p:ext uri="{BB962C8B-B14F-4D97-AF65-F5344CB8AC3E}">
        <p14:creationId xmlns:p14="http://schemas.microsoft.com/office/powerpoint/2010/main" val="3815360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lnSpc>
                <a:spcPct val="10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3654CED2-8856-3049-BBDE-40994C100428}" type="datetime1">
              <a:rPr lang="en-GB" smtClean="0"/>
              <a:t>20/11/2024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12" name="Straight Connector 11">
            <a:extLst>
              <a:ext uri="{FF2B5EF4-FFF2-40B4-BE49-F238E27FC236}">
                <a16:creationId xmlns:a16="http://schemas.microsoft.com/office/drawing/2014/main" id="{D4C4D7DC-7B20-2449-BD2E-3B9518959AF8}"/>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443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0995-D774-0A46-B467-2C52A93CA7D5}"/>
              </a:ext>
            </a:extLst>
          </p:cNvPr>
          <p:cNvSpPr>
            <a:spLocks noGrp="1"/>
          </p:cNvSpPr>
          <p:nvPr>
            <p:ph type="title" hasCustomPrompt="1"/>
          </p:nvPr>
        </p:nvSpPr>
        <p:spPr>
          <a:xfrm>
            <a:off x="366850" y="1049656"/>
            <a:ext cx="11461476" cy="823912"/>
          </a:xfrm>
        </p:spPr>
        <p:txBody>
          <a:bodyPr anchor="b" anchorCtr="0"/>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ADF04D1-1D24-8545-BE44-8F5347713A93}"/>
              </a:ext>
            </a:extLst>
          </p:cNvPr>
          <p:cNvSpPr>
            <a:spLocks noGrp="1"/>
          </p:cNvSpPr>
          <p:nvPr>
            <p:ph type="body" idx="1"/>
          </p:nvPr>
        </p:nvSpPr>
        <p:spPr>
          <a:xfrm>
            <a:off x="363674" y="2020823"/>
            <a:ext cx="5633901" cy="667132"/>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55B6AAA1-70A3-BA4A-9EA1-2C0F8F534E73}"/>
              </a:ext>
            </a:extLst>
          </p:cNvPr>
          <p:cNvSpPr>
            <a:spLocks noGrp="1"/>
          </p:cNvSpPr>
          <p:nvPr>
            <p:ph sz="half" idx="2"/>
          </p:nvPr>
        </p:nvSpPr>
        <p:spPr>
          <a:xfrm>
            <a:off x="363674" y="2687955"/>
            <a:ext cx="5633901" cy="3493389"/>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671D8837-ABB3-9045-A4A0-A0A5FC6AA592}"/>
              </a:ext>
            </a:extLst>
          </p:cNvPr>
          <p:cNvSpPr>
            <a:spLocks noGrp="1"/>
          </p:cNvSpPr>
          <p:nvPr>
            <p:ph type="body" sz="quarter" idx="3"/>
          </p:nvPr>
        </p:nvSpPr>
        <p:spPr>
          <a:xfrm>
            <a:off x="6172200" y="2020823"/>
            <a:ext cx="5659302" cy="667131"/>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63B003F8-FB36-8345-915A-295EB74B008A}"/>
              </a:ext>
            </a:extLst>
          </p:cNvPr>
          <p:cNvSpPr>
            <a:spLocks noGrp="1"/>
          </p:cNvSpPr>
          <p:nvPr>
            <p:ph sz="quarter" idx="4"/>
          </p:nvPr>
        </p:nvSpPr>
        <p:spPr>
          <a:xfrm>
            <a:off x="6172200" y="2687955"/>
            <a:ext cx="5652950" cy="3493389"/>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722EADB-22A1-8E4B-9314-AB7EC8B1324E}"/>
              </a:ext>
            </a:extLst>
          </p:cNvPr>
          <p:cNvSpPr>
            <a:spLocks noGrp="1"/>
          </p:cNvSpPr>
          <p:nvPr>
            <p:ph type="dt" sz="half" idx="10"/>
          </p:nvPr>
        </p:nvSpPr>
        <p:spPr/>
        <p:txBody>
          <a:bodyPr/>
          <a:lstStyle/>
          <a:p>
            <a:fld id="{AAA2A2E7-967D-8549-90F5-C1C435E24400}" type="datetime1">
              <a:rPr lang="en-GB" smtClean="0"/>
              <a:t>20/11/2024</a:t>
            </a:fld>
            <a:endParaRPr lang="en-US"/>
          </a:p>
        </p:txBody>
      </p:sp>
      <p:sp>
        <p:nvSpPr>
          <p:cNvPr id="8" name="Footer Placeholder 7">
            <a:extLst>
              <a:ext uri="{FF2B5EF4-FFF2-40B4-BE49-F238E27FC236}">
                <a16:creationId xmlns:a16="http://schemas.microsoft.com/office/drawing/2014/main" id="{52B18BC9-147E-784E-892C-8C5F90439AC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0956-C20B-964F-AF08-04651053C595}"/>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10" name="Straight Connector 9">
            <a:extLst>
              <a:ext uri="{FF2B5EF4-FFF2-40B4-BE49-F238E27FC236}">
                <a16:creationId xmlns:a16="http://schemas.microsoft.com/office/drawing/2014/main" id="{532EE56D-C1D9-934A-9AE7-442A7B872363}"/>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4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E392B-BBD6-EF4B-A321-10EC5C35DA99}"/>
              </a:ext>
            </a:extLst>
          </p:cNvPr>
          <p:cNvSpPr>
            <a:spLocks noGrp="1"/>
          </p:cNvSpPr>
          <p:nvPr>
            <p:ph type="title" hasCustomPrompt="1"/>
          </p:nvPr>
        </p:nvSpPr>
        <p:spPr>
          <a:xfrm>
            <a:off x="366850" y="1031292"/>
            <a:ext cx="11458300" cy="842276"/>
          </a:xfrm>
        </p:spPr>
        <p:txBody>
          <a:bodyPr anchor="b" anchorCtr="0"/>
          <a:lstStyle/>
          <a:p>
            <a:r>
              <a:rPr lang="en-GB" dirty="0"/>
              <a:t>Click to edit master title style</a:t>
            </a:r>
            <a:endParaRPr lang="en-US" dirty="0"/>
          </a:p>
        </p:txBody>
      </p:sp>
      <p:sp>
        <p:nvSpPr>
          <p:cNvPr id="3" name="Date Placeholder 2">
            <a:extLst>
              <a:ext uri="{FF2B5EF4-FFF2-40B4-BE49-F238E27FC236}">
                <a16:creationId xmlns:a16="http://schemas.microsoft.com/office/drawing/2014/main" id="{A778B1F5-01D3-3349-8EC2-D012A1EE2CFC}"/>
              </a:ext>
            </a:extLst>
          </p:cNvPr>
          <p:cNvSpPr>
            <a:spLocks noGrp="1"/>
          </p:cNvSpPr>
          <p:nvPr>
            <p:ph type="dt" sz="half" idx="10"/>
          </p:nvPr>
        </p:nvSpPr>
        <p:spPr/>
        <p:txBody>
          <a:bodyPr/>
          <a:lstStyle/>
          <a:p>
            <a:fld id="{65B06B5A-D839-D44D-B4C8-AF5167ED2629}" type="datetime1">
              <a:rPr lang="en-GB" smtClean="0"/>
              <a:t>20/11/2024</a:t>
            </a:fld>
            <a:endParaRPr lang="en-US"/>
          </a:p>
        </p:txBody>
      </p:sp>
      <p:sp>
        <p:nvSpPr>
          <p:cNvPr id="4" name="Footer Placeholder 3">
            <a:extLst>
              <a:ext uri="{FF2B5EF4-FFF2-40B4-BE49-F238E27FC236}">
                <a16:creationId xmlns:a16="http://schemas.microsoft.com/office/drawing/2014/main" id="{891FA987-029E-014B-9D84-2653CE6569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ECCAC2B-4B3B-4242-B9FE-B79289D17248}"/>
              </a:ext>
            </a:extLst>
          </p:cNvPr>
          <p:cNvSpPr>
            <a:spLocks noGrp="1"/>
          </p:cNvSpPr>
          <p:nvPr>
            <p:ph type="sldNum" sz="quarter" idx="12"/>
          </p:nvPr>
        </p:nvSpPr>
        <p:spPr/>
        <p:txBody>
          <a:bodyPr/>
          <a:lstStyle/>
          <a:p>
            <a:fld id="{C53DD674-0FE8-9A43-90ED-815A93F2FBA3}" type="slidenum">
              <a:rPr lang="en-US" smtClean="0"/>
              <a:t>‹#›</a:t>
            </a:fld>
            <a:endParaRPr lang="en-US"/>
          </a:p>
        </p:txBody>
      </p:sp>
    </p:spTree>
    <p:extLst>
      <p:ext uri="{BB962C8B-B14F-4D97-AF65-F5344CB8AC3E}">
        <p14:creationId xmlns:p14="http://schemas.microsoft.com/office/powerpoint/2010/main" val="423823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0" y="0"/>
            <a:ext cx="12192000" cy="6858000"/>
          </a:xfrm>
        </p:spPr>
        <p:txBody>
          <a:bodyPr/>
          <a:lstStyle/>
          <a:p>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20/11/2024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090" y="5125266"/>
            <a:ext cx="12002530" cy="1132367"/>
          </a:xfrm>
          <a:prstGeom prst="rect">
            <a:avLst/>
          </a:prstGeom>
        </p:spPr>
      </p:pic>
    </p:spTree>
    <p:extLst>
      <p:ext uri="{BB962C8B-B14F-4D97-AF65-F5344CB8AC3E}">
        <p14:creationId xmlns:p14="http://schemas.microsoft.com/office/powerpoint/2010/main" val="1446469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17B3D3-3375-FA48-8B94-1D7D1D9336A6}"/>
              </a:ext>
            </a:extLst>
          </p:cNvPr>
          <p:cNvSpPr>
            <a:spLocks noGrp="1"/>
          </p:cNvSpPr>
          <p:nvPr>
            <p:ph type="dt" sz="half" idx="10"/>
          </p:nvPr>
        </p:nvSpPr>
        <p:spPr/>
        <p:txBody>
          <a:bodyPr/>
          <a:lstStyle/>
          <a:p>
            <a:fld id="{AC440313-A122-C14C-B656-D37AB3F0E6CE}" type="datetime1">
              <a:rPr lang="en-GB" smtClean="0"/>
              <a:t>20/11/2024</a:t>
            </a:fld>
            <a:endParaRPr lang="en-US"/>
          </a:p>
        </p:txBody>
      </p:sp>
      <p:sp>
        <p:nvSpPr>
          <p:cNvPr id="3" name="Footer Placeholder 2">
            <a:extLst>
              <a:ext uri="{FF2B5EF4-FFF2-40B4-BE49-F238E27FC236}">
                <a16:creationId xmlns:a16="http://schemas.microsoft.com/office/drawing/2014/main" id="{EE3D3A8D-4B03-B847-9AD2-84C8E96CFC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889493D-0E85-E343-9965-59201105DA99}"/>
              </a:ext>
            </a:extLst>
          </p:cNvPr>
          <p:cNvSpPr>
            <a:spLocks noGrp="1"/>
          </p:cNvSpPr>
          <p:nvPr>
            <p:ph type="sldNum" sz="quarter" idx="12"/>
          </p:nvPr>
        </p:nvSpPr>
        <p:spPr/>
        <p:txBody>
          <a:bodyPr/>
          <a:lstStyle/>
          <a:p>
            <a:fld id="{C53DD674-0FE8-9A43-90ED-815A93F2FBA3}" type="slidenum">
              <a:rPr lang="en-US" smtClean="0"/>
              <a:t>‹#›</a:t>
            </a:fld>
            <a:endParaRPr lang="en-US"/>
          </a:p>
        </p:txBody>
      </p:sp>
    </p:spTree>
    <p:extLst>
      <p:ext uri="{BB962C8B-B14F-4D97-AF65-F5344CB8AC3E}">
        <p14:creationId xmlns:p14="http://schemas.microsoft.com/office/powerpoint/2010/main" val="20116253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AD80A-AB39-984B-9B38-DE5B213FE011}"/>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8979AAB1-D998-1143-BE1C-676AF9B9EA0E}"/>
              </a:ext>
            </a:extLst>
          </p:cNvPr>
          <p:cNvSpPr>
            <a:spLocks noGrp="1"/>
          </p:cNvSpPr>
          <p:nvPr>
            <p:ph idx="1"/>
          </p:nvPr>
        </p:nvSpPr>
        <p:spPr>
          <a:xfrm>
            <a:off x="6300216" y="1042289"/>
            <a:ext cx="5524934" cy="4873625"/>
          </a:xfrm>
        </p:spPr>
        <p:txBody>
          <a:bodyPr/>
          <a:lstStyle>
            <a:lvl1pPr>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658534B8-BC4C-8041-9EE3-23E9506C48C6}"/>
              </a:ext>
            </a:extLst>
          </p:cNvPr>
          <p:cNvSpPr>
            <a:spLocks noGrp="1"/>
          </p:cNvSpPr>
          <p:nvPr>
            <p:ph type="body" sz="half" idx="2"/>
          </p:nvPr>
        </p:nvSpPr>
        <p:spPr>
          <a:xfrm>
            <a:off x="366850" y="2304288"/>
            <a:ext cx="5729150" cy="3619564"/>
          </a:xfrm>
        </p:spPr>
        <p:txBody>
          <a:bodyPr/>
          <a:lstStyle>
            <a:lvl1pPr marL="0" indent="0">
              <a:lnSpc>
                <a:spcPct val="100000"/>
              </a:lnSpc>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043A0CEA-1FC2-1B4D-A93D-42D53F7B0238}"/>
              </a:ext>
            </a:extLst>
          </p:cNvPr>
          <p:cNvSpPr>
            <a:spLocks noGrp="1"/>
          </p:cNvSpPr>
          <p:nvPr>
            <p:ph type="dt" sz="half" idx="10"/>
          </p:nvPr>
        </p:nvSpPr>
        <p:spPr/>
        <p:txBody>
          <a:bodyPr/>
          <a:lstStyle/>
          <a:p>
            <a:fld id="{187506FD-BE82-D24B-994D-D065C345C366}" type="datetime1">
              <a:rPr lang="en-GB" smtClean="0"/>
              <a:t>20/11/2024</a:t>
            </a:fld>
            <a:endParaRPr lang="en-US"/>
          </a:p>
        </p:txBody>
      </p:sp>
      <p:sp>
        <p:nvSpPr>
          <p:cNvPr id="6" name="Footer Placeholder 5">
            <a:extLst>
              <a:ext uri="{FF2B5EF4-FFF2-40B4-BE49-F238E27FC236}">
                <a16:creationId xmlns:a16="http://schemas.microsoft.com/office/drawing/2014/main" id="{93A10338-EF2F-2445-945B-A9C2E08D5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0929D9-7D00-C34C-8FAD-BBF6C0EE6777}"/>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5E6AE784-0B32-FE41-94FB-A47C04D9C112}"/>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400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6CA76-B875-FA4A-A114-807B8DB15200}"/>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4F55A241-5F47-8348-81F0-03481167033C}"/>
              </a:ext>
            </a:extLst>
          </p:cNvPr>
          <p:cNvSpPr>
            <a:spLocks noGrp="1"/>
          </p:cNvSpPr>
          <p:nvPr>
            <p:ph type="pic" idx="1"/>
          </p:nvPr>
        </p:nvSpPr>
        <p:spPr>
          <a:xfrm>
            <a:off x="6309360" y="1042289"/>
            <a:ext cx="5515790" cy="4873625"/>
          </a:xfrm>
        </p:spPr>
        <p:txBody>
          <a:bodyPr>
            <a:normAutofit/>
          </a:bodyPr>
          <a:lstStyle>
            <a:lvl1pPr marL="0" indent="0">
              <a:buNone/>
              <a:defRPr sz="18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a:extLst>
              <a:ext uri="{FF2B5EF4-FFF2-40B4-BE49-F238E27FC236}">
                <a16:creationId xmlns:a16="http://schemas.microsoft.com/office/drawing/2014/main" id="{6C7E6303-B2FC-EE4C-8ACD-8D563F5AAD46}"/>
              </a:ext>
            </a:extLst>
          </p:cNvPr>
          <p:cNvSpPr>
            <a:spLocks noGrp="1"/>
          </p:cNvSpPr>
          <p:nvPr>
            <p:ph type="body" sz="half" idx="2"/>
          </p:nvPr>
        </p:nvSpPr>
        <p:spPr>
          <a:xfrm>
            <a:off x="366850" y="2304288"/>
            <a:ext cx="5729150" cy="3619564"/>
          </a:xfrm>
        </p:spPr>
        <p:txBody>
          <a:bodyPr/>
          <a:lstStyle>
            <a:lvl1pPr marL="0" indent="0">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54BB9876-2084-6543-B0CE-0B1BD53B9A6A}"/>
              </a:ext>
            </a:extLst>
          </p:cNvPr>
          <p:cNvSpPr>
            <a:spLocks noGrp="1"/>
          </p:cNvSpPr>
          <p:nvPr>
            <p:ph type="dt" sz="half" idx="10"/>
          </p:nvPr>
        </p:nvSpPr>
        <p:spPr/>
        <p:txBody>
          <a:bodyPr/>
          <a:lstStyle/>
          <a:p>
            <a:fld id="{CF1E2DE2-6DF5-C246-B7E3-9E63962142D1}" type="datetime1">
              <a:rPr lang="en-GB" smtClean="0"/>
              <a:t>20/11/2024</a:t>
            </a:fld>
            <a:endParaRPr lang="en-US"/>
          </a:p>
        </p:txBody>
      </p:sp>
      <p:sp>
        <p:nvSpPr>
          <p:cNvPr id="6" name="Footer Placeholder 5">
            <a:extLst>
              <a:ext uri="{FF2B5EF4-FFF2-40B4-BE49-F238E27FC236}">
                <a16:creationId xmlns:a16="http://schemas.microsoft.com/office/drawing/2014/main" id="{DE832706-E4E2-A84E-9EF9-BA61A445D5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0EA5D1-D051-3E40-B6EA-0D28709C96F8}"/>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D0DA6217-7ECF-8747-B6BA-0C13B8B5E7C5}"/>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68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ED6D5990-D230-494A-AFE1-A377BD46F56A}" type="datetime1">
              <a:rPr lang="en-GB" smtClean="0"/>
              <a:t>20/11/2024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FCD1504A-26E7-5C43-A957-655C79045144}"/>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9492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54D73365-F639-A549-8E1F-0B1E00687E9B}" type="datetime1">
              <a:rPr lang="en-GB" smtClean="0"/>
              <a:t>20/11/2024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8" name="Straight Connector 7">
            <a:extLst>
              <a:ext uri="{FF2B5EF4-FFF2-40B4-BE49-F238E27FC236}">
                <a16:creationId xmlns:a16="http://schemas.microsoft.com/office/drawing/2014/main" id="{18F5195D-5BA5-DC43-812E-3D99A77AF64E}"/>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20/11/2024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848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20/11/2024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101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20/11/2024</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698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213A9-1C9D-CE44-B1EA-6FA615AD70E5}"/>
              </a:ext>
            </a:extLst>
          </p:cNvPr>
          <p:cNvSpPr>
            <a:spLocks noGrp="1"/>
          </p:cNvSpPr>
          <p:nvPr>
            <p:ph type="title" hasCustomPrompt="1"/>
          </p:nvPr>
        </p:nvSpPr>
        <p:spPr>
          <a:xfrm>
            <a:off x="366850" y="1024695"/>
            <a:ext cx="11458300" cy="842276"/>
          </a:xfrm>
        </p:spPr>
        <p:txBody>
          <a:bodyPr anchor="b" anchorCtr="0"/>
          <a:lstStyle>
            <a:lvl1pPr>
              <a:lnSpc>
                <a:spcPct val="100000"/>
              </a:lnSpc>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322039-20E6-9A42-AB96-1A56E00F216B}"/>
              </a:ext>
            </a:extLst>
          </p:cNvPr>
          <p:cNvSpPr>
            <a:spLocks noGrp="1"/>
          </p:cNvSpPr>
          <p:nvPr>
            <p:ph idx="1"/>
          </p:nvPr>
        </p:nvSpPr>
        <p:spPr>
          <a:xfrm>
            <a:off x="366850" y="2013377"/>
            <a:ext cx="11458300" cy="4140535"/>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53761903-E778-9646-9FF9-F80DDF2A5266}"/>
              </a:ext>
            </a:extLst>
          </p:cNvPr>
          <p:cNvSpPr>
            <a:spLocks noGrp="1"/>
          </p:cNvSpPr>
          <p:nvPr>
            <p:ph type="dt" sz="half" idx="10"/>
          </p:nvPr>
        </p:nvSpPr>
        <p:spPr/>
        <p:txBody>
          <a:bodyPr/>
          <a:lstStyle/>
          <a:p>
            <a:fld id="{A41A7A7B-F31D-B344-836C-A639F0094DD6}" type="datetime1">
              <a:rPr lang="en-GB" smtClean="0"/>
              <a:t>20/11/2024</a:t>
            </a:fld>
            <a:endParaRPr lang="en-US"/>
          </a:p>
        </p:txBody>
      </p:sp>
      <p:sp>
        <p:nvSpPr>
          <p:cNvPr id="5" name="Footer Placeholder 4">
            <a:extLst>
              <a:ext uri="{FF2B5EF4-FFF2-40B4-BE49-F238E27FC236}">
                <a16:creationId xmlns:a16="http://schemas.microsoft.com/office/drawing/2014/main" id="{FD4D98EA-A7FC-5E4E-BCC2-9E1F23925D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A01A99-9A1A-DC4F-AC6B-3BD5128395C4}"/>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a:p>
        </p:txBody>
      </p:sp>
      <p:cxnSp>
        <p:nvCxnSpPr>
          <p:cNvPr id="7" name="Straight Connector 6">
            <a:extLst>
              <a:ext uri="{FF2B5EF4-FFF2-40B4-BE49-F238E27FC236}">
                <a16:creationId xmlns:a16="http://schemas.microsoft.com/office/drawing/2014/main" id="{17884BE4-45A2-CB49-8EF5-42EA151733E7}"/>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1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C7B2EDF4-EB6F-2145-88C2-B177DB4C6BA9}"/>
              </a:ext>
            </a:extLst>
          </p:cNvPr>
          <p:cNvSpPr>
            <a:spLocks noGrp="1"/>
          </p:cNvSpPr>
          <p:nvPr>
            <p:ph sz="half" idx="2"/>
          </p:nvPr>
        </p:nvSpPr>
        <p:spPr>
          <a:xfrm>
            <a:off x="617220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20/11/2024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3008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20/11/2024</a:t>
            </a:fld>
            <a:endParaRPr lang="en-US"/>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6172200" y="2017292"/>
            <a:ext cx="5652950" cy="4145404"/>
          </a:xfrm>
        </p:spPr>
        <p:txBody>
          <a:bodyPr/>
          <a:lstStyle/>
          <a:p>
            <a:endParaRPr lang="en-US"/>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9800" y="5248836"/>
            <a:ext cx="6172200" cy="1132367"/>
          </a:xfrm>
          <a:prstGeom prst="rect">
            <a:avLst/>
          </a:prstGeom>
        </p:spPr>
      </p:pic>
    </p:spTree>
    <p:extLst>
      <p:ext uri="{BB962C8B-B14F-4D97-AF65-F5344CB8AC3E}">
        <p14:creationId xmlns:p14="http://schemas.microsoft.com/office/powerpoint/2010/main" val="2915579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5FADD0-948E-2E4D-8166-8630AC059B18}"/>
              </a:ext>
            </a:extLst>
          </p:cNvPr>
          <p:cNvSpPr>
            <a:spLocks noGrp="1"/>
          </p:cNvSpPr>
          <p:nvPr>
            <p:ph type="title"/>
          </p:nvPr>
        </p:nvSpPr>
        <p:spPr>
          <a:xfrm>
            <a:off x="366850" y="1031292"/>
            <a:ext cx="11458300" cy="842276"/>
          </a:xfrm>
          <a:prstGeom prst="rect">
            <a:avLst/>
          </a:prstGeom>
        </p:spPr>
        <p:txBody>
          <a:bodyPr vert="horz" lIns="91440" tIns="45720" rIns="91440" bIns="45720" rtlCol="0" anchor="b"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4E72FA5A-445C-4C4C-984F-8E925BF0AC91}"/>
              </a:ext>
            </a:extLst>
          </p:cNvPr>
          <p:cNvSpPr>
            <a:spLocks noGrp="1"/>
          </p:cNvSpPr>
          <p:nvPr>
            <p:ph type="body" idx="1"/>
          </p:nvPr>
        </p:nvSpPr>
        <p:spPr>
          <a:xfrm>
            <a:off x="366850" y="2008505"/>
            <a:ext cx="11458300" cy="4136263"/>
          </a:xfrm>
          <a:prstGeom prst="rect">
            <a:avLst/>
          </a:prstGeom>
        </p:spPr>
        <p:txBody>
          <a:bodyPr vert="horz" lIns="91440" tIns="45720" rIns="91440" bIns="4572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0A2B46A2-77C7-DF4C-8D1D-32C2256F43DD}"/>
              </a:ext>
            </a:extLst>
          </p:cNvPr>
          <p:cNvSpPr>
            <a:spLocks noGrp="1"/>
          </p:cNvSpPr>
          <p:nvPr>
            <p:ph type="dt" sz="half" idx="2"/>
          </p:nvPr>
        </p:nvSpPr>
        <p:spPr>
          <a:xfrm>
            <a:off x="366850" y="6450620"/>
            <a:ext cx="2743200" cy="365125"/>
          </a:xfrm>
          <a:prstGeom prst="rect">
            <a:avLst/>
          </a:prstGeom>
        </p:spPr>
        <p:txBody>
          <a:bodyPr vert="horz" lIns="91440" tIns="45720" rIns="91440" bIns="45720" rtlCol="0" anchor="ctr"/>
          <a:lstStyle>
            <a:lvl1pPr algn="l">
              <a:defRPr sz="800">
                <a:solidFill>
                  <a:schemeClr val="bg1">
                    <a:lumMod val="75000"/>
                  </a:schemeClr>
                </a:solidFill>
                <a:latin typeface="Arial" panose="020B0604020202020204" pitchFamily="34" charset="0"/>
                <a:cs typeface="Arial" panose="020B0604020202020204" pitchFamily="34" charset="0"/>
              </a:defRPr>
            </a:lvl1pPr>
          </a:lstStyle>
          <a:p>
            <a:fld id="{0A1A0663-5F6E-FA48-86B0-FB592E17755D}" type="datetime1">
              <a:rPr lang="en-GB" smtClean="0"/>
              <a:pPr/>
              <a:t>20/11/2024</a:t>
            </a:fld>
            <a:endParaRPr lang="en-US"/>
          </a:p>
        </p:txBody>
      </p:sp>
      <p:sp>
        <p:nvSpPr>
          <p:cNvPr id="5" name="Footer Placeholder 4">
            <a:extLst>
              <a:ext uri="{FF2B5EF4-FFF2-40B4-BE49-F238E27FC236}">
                <a16:creationId xmlns:a16="http://schemas.microsoft.com/office/drawing/2014/main" id="{40A9F296-8AD1-C245-B261-EFF96F030892}"/>
              </a:ext>
            </a:extLst>
          </p:cNvPr>
          <p:cNvSpPr>
            <a:spLocks noGrp="1"/>
          </p:cNvSpPr>
          <p:nvPr>
            <p:ph type="ftr" sz="quarter" idx="3"/>
          </p:nvPr>
        </p:nvSpPr>
        <p:spPr>
          <a:xfrm>
            <a:off x="4038600" y="6450620"/>
            <a:ext cx="4114800" cy="365125"/>
          </a:xfrm>
          <a:prstGeom prst="rect">
            <a:avLst/>
          </a:prstGeom>
        </p:spPr>
        <p:txBody>
          <a:bodyPr vert="horz" lIns="91440" tIns="45720" rIns="91440" bIns="45720" rtlCol="0" anchor="ctr"/>
          <a:lstStyle>
            <a:lvl1pPr algn="ctr">
              <a:defRPr sz="800">
                <a:solidFill>
                  <a:schemeClr val="bg1">
                    <a:lumMod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1AB25F4A-C3E2-9945-995F-CE40CC35196D}"/>
              </a:ext>
            </a:extLst>
          </p:cNvPr>
          <p:cNvSpPr>
            <a:spLocks noGrp="1"/>
          </p:cNvSpPr>
          <p:nvPr>
            <p:ph type="sldNum" sz="quarter" idx="4"/>
          </p:nvPr>
        </p:nvSpPr>
        <p:spPr>
          <a:xfrm>
            <a:off x="9081950" y="6450620"/>
            <a:ext cx="2743200" cy="365125"/>
          </a:xfrm>
          <a:prstGeom prst="rect">
            <a:avLst/>
          </a:prstGeom>
        </p:spPr>
        <p:txBody>
          <a:bodyPr vert="horz" lIns="91440" tIns="45720" rIns="91440" bIns="45720" rtlCol="0" anchor="ctr"/>
          <a:lstStyle>
            <a:lvl1pPr algn="r">
              <a:defRPr sz="800">
                <a:solidFill>
                  <a:schemeClr val="bg1"/>
                </a:solidFill>
                <a:latin typeface="Arial" panose="020B0604020202020204" pitchFamily="34" charset="0"/>
                <a:cs typeface="Arial" panose="020B0604020202020204" pitchFamily="34" charset="0"/>
              </a:defRPr>
            </a:lvl1pPr>
          </a:lstStyle>
          <a:p>
            <a:fld id="{C53DD674-0FE8-9A43-90ED-815A93F2FBA3}" type="slidenum">
              <a:rPr lang="en-US" smtClean="0"/>
              <a:pPr/>
              <a:t>‹#›</a:t>
            </a:fld>
            <a:endParaRPr lang="en-US"/>
          </a:p>
        </p:txBody>
      </p:sp>
    </p:spTree>
    <p:extLst>
      <p:ext uri="{BB962C8B-B14F-4D97-AF65-F5344CB8AC3E}">
        <p14:creationId xmlns:p14="http://schemas.microsoft.com/office/powerpoint/2010/main" val="1700017219"/>
      </p:ext>
    </p:extLst>
  </p:cSld>
  <p:clrMap bg1="lt1" tx1="dk1" bg2="lt2" tx2="dk2" accent1="accent1" accent2="accent2" accent3="accent3" accent4="accent4" accent5="accent5" accent6="accent6" hlink="hlink" folHlink="folHlink"/>
  <p:sldLayoutIdLst>
    <p:sldLayoutId id="2147483721" r:id="rId1"/>
    <p:sldLayoutId id="2147483734" r:id="rId2"/>
    <p:sldLayoutId id="2147483732" r:id="rId3"/>
    <p:sldLayoutId id="2147483733" r:id="rId4"/>
    <p:sldLayoutId id="2147483737" r:id="rId5"/>
    <p:sldLayoutId id="2147483736" r:id="rId6"/>
    <p:sldLayoutId id="2147483722" r:id="rId7"/>
    <p:sldLayoutId id="2147483724" r:id="rId8"/>
    <p:sldLayoutId id="2147483735" r:id="rId9"/>
    <p:sldLayoutId id="2147483725" r:id="rId10"/>
    <p:sldLayoutId id="2147483726" r:id="rId11"/>
    <p:sldLayoutId id="2147483738" r:id="rId12"/>
    <p:sldLayoutId id="2147483727" r:id="rId13"/>
    <p:sldLayoutId id="2147483728" r:id="rId14"/>
    <p:sldLayoutId id="2147483729" r:id="rId15"/>
  </p:sldLayoutIdLst>
  <p:hf hdr="0" ftr="0"/>
  <p:txStyles>
    <p:titleStyle>
      <a:lvl1pPr algn="l" defTabSz="914400" rtl="0" eaLnBrk="1" latinLnBrk="0" hangingPunct="1">
        <a:lnSpc>
          <a:spcPct val="90000"/>
        </a:lnSpc>
        <a:spcBef>
          <a:spcPct val="0"/>
        </a:spcBef>
        <a:buNone/>
        <a:defRPr sz="3200" kern="1200">
          <a:solidFill>
            <a:srgbClr val="4F2683"/>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C782577-2360-4581-9C1F-A4F26734548C}"/>
              </a:ext>
            </a:extLst>
          </p:cNvPr>
          <p:cNvSpPr>
            <a:spLocks noChangeArrowheads="1"/>
          </p:cNvSpPr>
          <p:nvPr/>
        </p:nvSpPr>
        <p:spPr bwMode="auto">
          <a:xfrm>
            <a:off x="3810000" y="3013075"/>
            <a:ext cx="4572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a:t> </a:t>
            </a:r>
          </a:p>
          <a:p>
            <a:pPr eaLnBrk="1" hangingPunct="1"/>
            <a:endParaRPr lang="en-GB" altLang="en-US"/>
          </a:p>
        </p:txBody>
      </p:sp>
      <p:sp>
        <p:nvSpPr>
          <p:cNvPr id="2" name="Title 1">
            <a:extLst>
              <a:ext uri="{FF2B5EF4-FFF2-40B4-BE49-F238E27FC236}">
                <a16:creationId xmlns:a16="http://schemas.microsoft.com/office/drawing/2014/main" id="{0C5F2838-DDA2-4D65-9901-F04927F9EB28}"/>
              </a:ext>
            </a:extLst>
          </p:cNvPr>
          <p:cNvSpPr>
            <a:spLocks noGrp="1"/>
          </p:cNvSpPr>
          <p:nvPr>
            <p:ph type="ctrTitle"/>
          </p:nvPr>
        </p:nvSpPr>
        <p:spPr>
          <a:xfrm>
            <a:off x="1524000" y="1008338"/>
            <a:ext cx="9144000" cy="2387600"/>
          </a:xfrm>
        </p:spPr>
        <p:txBody>
          <a:bodyPr/>
          <a:lstStyle/>
          <a:p>
            <a:pPr eaLnBrk="1" hangingPunct="1"/>
            <a:r>
              <a:rPr lang="en-GB" altLang="en-US" sz="4800" b="1" dirty="0"/>
              <a:t>Strategic Oversight Framework Update </a:t>
            </a:r>
            <a:endParaRPr lang="en-GB" dirty="0"/>
          </a:p>
        </p:txBody>
      </p:sp>
      <p:sp>
        <p:nvSpPr>
          <p:cNvPr id="3" name="Subtitle 2">
            <a:extLst>
              <a:ext uri="{FF2B5EF4-FFF2-40B4-BE49-F238E27FC236}">
                <a16:creationId xmlns:a16="http://schemas.microsoft.com/office/drawing/2014/main" id="{B010166C-ADAC-484A-BB0C-FB3DE484EE48}"/>
              </a:ext>
            </a:extLst>
          </p:cNvPr>
          <p:cNvSpPr>
            <a:spLocks noGrp="1"/>
          </p:cNvSpPr>
          <p:nvPr>
            <p:ph type="subTitle" idx="1"/>
          </p:nvPr>
        </p:nvSpPr>
        <p:spPr/>
        <p:txBody>
          <a:bodyPr/>
          <a:lstStyle/>
          <a:p>
            <a:pPr algn="ctr" eaLnBrk="1" hangingPunct="1"/>
            <a:r>
              <a:rPr lang="en-GB" altLang="en-US" sz="3200" b="1" dirty="0"/>
              <a:t>Non Executive Directors</a:t>
            </a:r>
          </a:p>
          <a:p>
            <a:pPr algn="ctr" eaLnBrk="1" hangingPunct="1"/>
            <a:r>
              <a:rPr lang="en-GB" altLang="en-US" sz="2400" b="1" dirty="0"/>
              <a:t>Council of Governors, 3</a:t>
            </a:r>
            <a:r>
              <a:rPr lang="en-GB" altLang="en-US" sz="2400" b="1" baseline="30000" dirty="0"/>
              <a:t>rd</a:t>
            </a:r>
            <a:r>
              <a:rPr lang="en-GB" altLang="en-US" sz="2400" b="1" dirty="0"/>
              <a:t> December 2024</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graphicFrame>
        <p:nvGraphicFramePr>
          <p:cNvPr id="4" name="Group 45">
            <a:extLst>
              <a:ext uri="{FF2B5EF4-FFF2-40B4-BE49-F238E27FC236}">
                <a16:creationId xmlns:a16="http://schemas.microsoft.com/office/drawing/2014/main" id="{1A326A73-F24F-406B-AF07-5AB296DF428E}"/>
              </a:ext>
            </a:extLst>
          </p:cNvPr>
          <p:cNvGraphicFramePr>
            <a:graphicFrameLocks noGrp="1"/>
          </p:cNvGraphicFramePr>
          <p:nvPr>
            <p:extLst>
              <p:ext uri="{D42A27DB-BD31-4B8C-83A1-F6EECF244321}">
                <p14:modId xmlns:p14="http://schemas.microsoft.com/office/powerpoint/2010/main" val="2437904734"/>
              </p:ext>
            </p:extLst>
          </p:nvPr>
        </p:nvGraphicFramePr>
        <p:xfrm>
          <a:off x="326715" y="1428108"/>
          <a:ext cx="11538569" cy="5346505"/>
        </p:xfrm>
        <a:graphic>
          <a:graphicData uri="http://schemas.openxmlformats.org/drawingml/2006/table">
            <a:tbl>
              <a:tblPr/>
              <a:tblGrid>
                <a:gridCol w="2414947">
                  <a:extLst>
                    <a:ext uri="{9D8B030D-6E8A-4147-A177-3AD203B41FA5}">
                      <a16:colId xmlns:a16="http://schemas.microsoft.com/office/drawing/2014/main" val="536605662"/>
                    </a:ext>
                  </a:extLst>
                </a:gridCol>
                <a:gridCol w="9123622">
                  <a:extLst>
                    <a:ext uri="{9D8B030D-6E8A-4147-A177-3AD203B41FA5}">
                      <a16:colId xmlns:a16="http://schemas.microsoft.com/office/drawing/2014/main" val="3796658610"/>
                    </a:ext>
                  </a:extLst>
                </a:gridCol>
              </a:tblGrid>
              <a:tr h="403225">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looked at</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found</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extLst>
                  <a:ext uri="{0D108BD9-81ED-4DB2-BD59-A6C34878D82A}">
                    <a16:rowId xmlns:a16="http://schemas.microsoft.com/office/drawing/2014/main" val="315588887"/>
                  </a:ext>
                </a:extLst>
              </a:tr>
              <a:tr h="334864">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 of Assurance Committees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provided from Integrated Performance Committee, People Committee and Quality Committee as delegated through the Terms of Reference for each committee.</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59021034"/>
                  </a:ext>
                </a:extLst>
              </a:tr>
              <a:tr h="291164">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Debtors position</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NHS Debtor levels and risk significantly reduced and Non - NHS Debtor being managed effectively</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32519436"/>
                  </a:ext>
                </a:extLst>
              </a:tr>
              <a:tr h="413328">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 of losses of special payments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1000"/>
                        </a:spcBef>
                        <a:spcAft>
                          <a:spcPct val="0"/>
                        </a:spcAft>
                        <a:buClr>
                          <a:srgbClr val="4F2683"/>
                        </a:buClr>
                        <a:buSzTx/>
                        <a:buFont typeface="Arial" panose="020B0604020202020204" pitchFamily="34" charset="0"/>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No losses and minimal level of special payments approved.</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944646151"/>
                  </a:ext>
                </a:extLst>
              </a:tr>
              <a:tr h="40005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Review single supplier tender waivers </a:t>
                      </a:r>
                    </a:p>
                  </a:txBody>
                  <a:tcPr marL="18000" marR="18000" marT="18000" marB="1800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received on processes for managing tender waivers.</a:t>
                      </a:r>
                    </a:p>
                  </a:txBody>
                  <a:tcPr marL="18000" marR="18000" marT="18000" marB="1800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9564107"/>
                  </a:ext>
                </a:extLst>
              </a:tr>
              <a:tr h="289997">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Provider Licence compliance</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Assurance provided that the Trust has controls in place, including executive accountabilities, to ensure ongoing compliance with the provider licence in </a:t>
                      </a:r>
                      <a:r>
                        <a:rPr kumimoji="0" lang="en-GB" altLang="en-US" sz="1400" b="0" i="0" u="none" strike="noStrike" cap="none" normalizeH="0" baseline="0" dirty="0" err="1">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Qtr</a:t>
                      </a:r>
                      <a:r>
                        <a:rPr kumimoji="0" lang="en-GB" altLang="en-US" sz="1400" b="0"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 2. The Committee recognised the ongoing management of the recovery of waiting list backlogs and plans in place to mitigate the risk to Patients.</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019170310"/>
                  </a:ext>
                </a:extLst>
              </a:tr>
              <a:tr h="425450">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cs typeface="Arial" panose="020B0604020202020204" pitchFamily="34" charset="0"/>
                          <a:sym typeface="Helvetica" panose="020B0604020202020204" pitchFamily="34" charset="0"/>
                        </a:rPr>
                        <a:t>System Governance update</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0"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Received an update on System Governance arrangements which included the Liverpool Trust Joint Committee. Recognised that this was an evolving process and governance systems need to be continuously revisited to ensure compliance with LHCH/System and that reporting requirements are fit for purpose.</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534196660"/>
                  </a:ext>
                </a:extLst>
              </a:tr>
              <a:tr h="318499">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Digital &amp; Information Governance </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Partial Assurance received on Digital and Information Governance. A newly devised report was submitted to the committee which provided a more comprehensive overview and insight to this complex subject. Plans are being developed to deliver greater assurance in the future.  </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599797891"/>
                  </a:ext>
                </a:extLst>
              </a:tr>
              <a:tr h="425450">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MIAA update</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Quarterly report provided evidence that the agreed work plan was on course to be delivered on time. MIAA reviewed the Data Security &amp; Protection toolkit and identified a few medium and low risks and a plan is in place to address these risks. MIAA accepted LHCH’s self - assessment being Substantial Assurance and Moderate Assurance (8 standards substantial 2 Moderate) overall Moderate re</a:t>
                      </a:r>
                      <a:r>
                        <a:rPr lang="en-GB" sz="1400" dirty="0"/>
                        <a:t> National Data Guardian Standards.</a:t>
                      </a:r>
                      <a:endParaRPr lang="en-GB" sz="1400" dirty="0">
                        <a:solidFill>
                          <a:schemeClr val="tx1"/>
                        </a:solidFill>
                      </a:endParaRP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908169504"/>
                  </a:ext>
                </a:extLst>
              </a:tr>
            </a:tbl>
          </a:graphicData>
        </a:graphic>
      </p:graphicFrame>
      <p:sp>
        <p:nvSpPr>
          <p:cNvPr id="7" name="Rectangle 48">
            <a:extLst>
              <a:ext uri="{FF2B5EF4-FFF2-40B4-BE49-F238E27FC236}">
                <a16:creationId xmlns:a16="http://schemas.microsoft.com/office/drawing/2014/main" id="{072147C9-7728-4B84-BF6B-AFF45C117464}"/>
              </a:ext>
            </a:extLst>
          </p:cNvPr>
          <p:cNvSpPr txBox="1">
            <a:spLocks noChangeArrowheads="1"/>
          </p:cNvSpPr>
          <p:nvPr/>
        </p:nvSpPr>
        <p:spPr>
          <a:xfrm>
            <a:off x="285963" y="274938"/>
            <a:ext cx="5461285" cy="954762"/>
          </a:xfrm>
          <a:prstGeom prst="rect">
            <a:avLst/>
          </a:prstGeom>
          <a:solidFill>
            <a:schemeClr val="bg1"/>
          </a:solidFill>
        </p:spPr>
        <p:txBody>
          <a:bodyPr vert="horz" lIns="91440" tIns="45720" rIns="91440" bIns="45720" rtlCol="0" anchor="b" anchorCtr="0">
            <a:noAutofit/>
          </a:bodyPr>
          <a:lstStyle>
            <a:lvl1pPr algn="l" defTabSz="914400" rtl="0" eaLnBrk="1" latinLnBrk="0" hangingPunct="1">
              <a:lnSpc>
                <a:spcPct val="90000"/>
              </a:lnSpc>
              <a:spcBef>
                <a:spcPct val="0"/>
              </a:spcBef>
              <a:buNone/>
              <a:defRPr sz="3200" kern="1200">
                <a:solidFill>
                  <a:srgbClr val="4F2683"/>
                </a:solidFill>
                <a:latin typeface="Arial" panose="020B0604020202020204" pitchFamily="34" charset="0"/>
                <a:ea typeface="+mj-ea"/>
                <a:cs typeface="Arial" panose="020B0604020202020204" pitchFamily="34" charset="0"/>
              </a:defRPr>
            </a:lvl1pPr>
          </a:lstStyle>
          <a:p>
            <a:pPr>
              <a:spcAft>
                <a:spcPts val="600"/>
              </a:spcAft>
            </a:pPr>
            <a:r>
              <a:rPr lang="en-GB" altLang="en-US" sz="1600" b="1"/>
              <a:t>Audit Committee E meeting 8</a:t>
            </a:r>
            <a:r>
              <a:rPr lang="en-US" altLang="en-US" sz="1600" b="1" baseline="30000"/>
              <a:t>th</a:t>
            </a:r>
            <a:r>
              <a:rPr lang="en-US" altLang="en-US" sz="1600" b="1"/>
              <a:t> October 2024 summary</a:t>
            </a:r>
            <a:br>
              <a:rPr lang="en-US" altLang="en-US" sz="1600" b="1"/>
            </a:br>
            <a:r>
              <a:rPr lang="en-GB" altLang="en-US" sz="1600" b="1"/>
              <a:t>Presented by: John Doyle, Audit Committee Chair</a:t>
            </a:r>
            <a:endParaRPr lang="en-GB" altLang="en-US" sz="1600" b="1" dirty="0"/>
          </a:p>
        </p:txBody>
      </p:sp>
    </p:spTree>
    <p:extLst>
      <p:ext uri="{BB962C8B-B14F-4D97-AF65-F5344CB8AC3E}">
        <p14:creationId xmlns:p14="http://schemas.microsoft.com/office/powerpoint/2010/main" val="3303646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85A942B-D0F1-475D-AAF6-E69F6E5BD19F}"/>
              </a:ext>
            </a:extLst>
          </p:cNvPr>
          <p:cNvSpPr>
            <a:spLocks noGrp="1"/>
          </p:cNvSpPr>
          <p:nvPr>
            <p:ph type="dt" sz="half" idx="10"/>
          </p:nvPr>
        </p:nvSpPr>
        <p:spPr/>
        <p:txBody>
          <a:bodyPr/>
          <a:lstStyle/>
          <a:p>
            <a:fld id="{65B06B5A-D839-D44D-B4C8-AF5167ED2629}" type="datetime1">
              <a:rPr lang="en-GB" smtClean="0"/>
              <a:t>20/11/2024</a:t>
            </a:fld>
            <a:endParaRPr lang="en-US"/>
          </a:p>
        </p:txBody>
      </p:sp>
      <p:sp>
        <p:nvSpPr>
          <p:cNvPr id="4" name="Slide Number Placeholder 3">
            <a:extLst>
              <a:ext uri="{FF2B5EF4-FFF2-40B4-BE49-F238E27FC236}">
                <a16:creationId xmlns:a16="http://schemas.microsoft.com/office/drawing/2014/main" id="{9251015D-E239-44F1-9920-9663EE0E36B1}"/>
              </a:ext>
            </a:extLst>
          </p:cNvPr>
          <p:cNvSpPr>
            <a:spLocks noGrp="1"/>
          </p:cNvSpPr>
          <p:nvPr>
            <p:ph type="sldNum" sz="quarter" idx="12"/>
          </p:nvPr>
        </p:nvSpPr>
        <p:spPr/>
        <p:txBody>
          <a:bodyPr/>
          <a:lstStyle/>
          <a:p>
            <a:fld id="{C53DD674-0FE8-9A43-90ED-815A93F2FBA3}" type="slidenum">
              <a:rPr lang="en-US" smtClean="0"/>
              <a:t>3</a:t>
            </a:fld>
            <a:endParaRPr lang="en-US"/>
          </a:p>
        </p:txBody>
      </p:sp>
      <p:graphicFrame>
        <p:nvGraphicFramePr>
          <p:cNvPr id="5" name="Group 45">
            <a:extLst>
              <a:ext uri="{FF2B5EF4-FFF2-40B4-BE49-F238E27FC236}">
                <a16:creationId xmlns:a16="http://schemas.microsoft.com/office/drawing/2014/main" id="{85FB3162-8482-45DE-A09B-341390B7CD49}"/>
              </a:ext>
            </a:extLst>
          </p:cNvPr>
          <p:cNvGraphicFramePr>
            <a:graphicFrameLocks/>
          </p:cNvGraphicFramePr>
          <p:nvPr>
            <p:extLst>
              <p:ext uri="{D42A27DB-BD31-4B8C-83A1-F6EECF244321}">
                <p14:modId xmlns:p14="http://schemas.microsoft.com/office/powerpoint/2010/main" val="1809264869"/>
              </p:ext>
            </p:extLst>
          </p:nvPr>
        </p:nvGraphicFramePr>
        <p:xfrm>
          <a:off x="405994" y="1655290"/>
          <a:ext cx="11419156" cy="1435759"/>
        </p:xfrm>
        <a:graphic>
          <a:graphicData uri="http://schemas.openxmlformats.org/drawingml/2006/table">
            <a:tbl>
              <a:tblPr/>
              <a:tblGrid>
                <a:gridCol w="2947505">
                  <a:extLst>
                    <a:ext uri="{9D8B030D-6E8A-4147-A177-3AD203B41FA5}">
                      <a16:colId xmlns:a16="http://schemas.microsoft.com/office/drawing/2014/main" val="536605662"/>
                    </a:ext>
                  </a:extLst>
                </a:gridCol>
                <a:gridCol w="8471651">
                  <a:extLst>
                    <a:ext uri="{9D8B030D-6E8A-4147-A177-3AD203B41FA5}">
                      <a16:colId xmlns:a16="http://schemas.microsoft.com/office/drawing/2014/main" val="3796658610"/>
                    </a:ext>
                  </a:extLst>
                </a:gridCol>
              </a:tblGrid>
              <a:tr h="480647">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looked at</a:t>
                      </a:r>
                    </a:p>
                  </a:txBody>
                  <a:tcPr marL="45720" marR="45720" horzOverflow="overflow">
                    <a:lnL w="28575" cap="flat" cmpd="sng" algn="ctr">
                      <a:solidFill>
                        <a:srgbClr val="323232"/>
                      </a:solidFill>
                      <a:prstDash val="solid"/>
                      <a:round/>
                      <a:headEnd type="none" w="med" len="med"/>
                      <a:tailEnd type="none" w="med" len="med"/>
                    </a:lnL>
                    <a:lnR w="12700"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tc>
                  <a:txBody>
                    <a:bodyPr/>
                    <a:lstStyle>
                      <a:lvl1pPr>
                        <a:spcBef>
                          <a:spcPts val="10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1pPr>
                      <a:lvl2pPr marL="742950" indent="-285750">
                        <a:spcBef>
                          <a:spcPts val="500"/>
                        </a:spcBef>
                        <a:buClr>
                          <a:srgbClr val="4F2683"/>
                        </a:buClr>
                        <a:buFont typeface="Arial" panose="020B0604020202020204" pitchFamily="34" charset="0"/>
                        <a:defRPr sz="1400">
                          <a:solidFill>
                            <a:srgbClr val="656565"/>
                          </a:solidFill>
                          <a:latin typeface="Arial" panose="020B0604020202020204" pitchFamily="34" charset="0"/>
                          <a:cs typeface="Arial" panose="020B0604020202020204" pitchFamily="34" charset="0"/>
                        </a:defRPr>
                      </a:lvl2pPr>
                      <a:lvl3pPr marL="11430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3pPr>
                      <a:lvl4pPr marL="16002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4pPr>
                      <a:lvl5pPr marL="2057400" indent="-228600">
                        <a:spcBef>
                          <a:spcPts val="500"/>
                        </a:spcBef>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5pPr>
                      <a:lvl6pPr marL="25146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6pPr>
                      <a:lvl7pPr marL="29718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7pPr>
                      <a:lvl8pPr marL="34290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8pPr>
                      <a:lvl9pPr marL="3886200" indent="-228600" fontAlgn="base">
                        <a:spcBef>
                          <a:spcPts val="500"/>
                        </a:spcBef>
                        <a:spcAft>
                          <a:spcPct val="0"/>
                        </a:spcAft>
                        <a:buClr>
                          <a:srgbClr val="4F2683"/>
                        </a:buClr>
                        <a:buFont typeface="Arial" panose="020B0604020202020204" pitchFamily="34" charset="0"/>
                        <a:defRPr sz="1100">
                          <a:solidFill>
                            <a:srgbClr val="656565"/>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ts val="400"/>
                        </a:spcBef>
                        <a:spcAft>
                          <a:spcPct val="0"/>
                        </a:spcAft>
                        <a:buClrTx/>
                        <a:buSzTx/>
                        <a:buFontTx/>
                        <a:buNone/>
                        <a:tabLst/>
                      </a:pPr>
                      <a:r>
                        <a:rPr kumimoji="0" lang="en-GB" altLang="en-US" sz="1600" b="1" i="0" u="none" strike="noStrike" cap="none" normalizeH="0" baseline="0" dirty="0">
                          <a:ln>
                            <a:noFill/>
                          </a:ln>
                          <a:solidFill>
                            <a:schemeClr val="bg1"/>
                          </a:solidFill>
                          <a:effectLst/>
                          <a:latin typeface="Arial" panose="020B0604020202020204" pitchFamily="34" charset="0"/>
                          <a:cs typeface="Helvetica" panose="020B0604020202020204" pitchFamily="34" charset="0"/>
                          <a:sym typeface="Helvetica" panose="020B0604020202020204" pitchFamily="34" charset="0"/>
                        </a:rPr>
                        <a:t>What we found</a:t>
                      </a:r>
                    </a:p>
                  </a:txBody>
                  <a:tcPr marL="45720" marR="45720" horzOverflow="overflow">
                    <a:lnL w="12700"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28575"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rgbClr val="7030A0"/>
                    </a:solidFill>
                  </a:tcPr>
                </a:tc>
                <a:extLst>
                  <a:ext uri="{0D108BD9-81ED-4DB2-BD59-A6C34878D82A}">
                    <a16:rowId xmlns:a16="http://schemas.microsoft.com/office/drawing/2014/main" val="315588887"/>
                  </a:ext>
                </a:extLst>
              </a:tr>
              <a:tr h="436952">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 Grant Thornton External Auditor</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Confirmed the workplan and timings for 2024/25 audit.</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97615877"/>
                  </a:ext>
                </a:extLst>
              </a:tr>
              <a:tr h="436952">
                <a:tc>
                  <a:txBody>
                    <a:bodyPr/>
                    <a:lstStyle/>
                    <a:p>
                      <a:pPr marL="0" marR="0" lvl="0" indent="0" algn="l" defTabSz="914400" rtl="0" eaLnBrk="1" fontAlgn="base" latinLnBrk="0" hangingPunct="1">
                        <a:lnSpc>
                          <a:spcPct val="100000"/>
                        </a:lnSpc>
                        <a:spcBef>
                          <a:spcPts val="200"/>
                        </a:spcBef>
                        <a:spcAft>
                          <a:spcPct val="0"/>
                        </a:spcAft>
                        <a:buClrTx/>
                        <a:buSzTx/>
                        <a:buFontTx/>
                        <a:buNone/>
                        <a:tabLst/>
                      </a:pPr>
                      <a:r>
                        <a:rPr kumimoji="0" lang="en-GB" altLang="en-US" sz="1400" b="1" i="0" u="none" strike="noStrike" cap="none" normalizeH="0" baseline="0" dirty="0">
                          <a:ln>
                            <a:noFill/>
                          </a:ln>
                          <a:solidFill>
                            <a:schemeClr val="tx1"/>
                          </a:solidFill>
                          <a:effectLst/>
                          <a:latin typeface="Arial" panose="020B0604020202020204" pitchFamily="34" charset="0"/>
                          <a:cs typeface="Helvetica" panose="020B0604020202020204" pitchFamily="34" charset="0"/>
                          <a:sym typeface="Helvetica" panose="020B0604020202020204" pitchFamily="34" charset="0"/>
                        </a:rPr>
                        <a:t>Audit Committee workplan</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tc>
                  <a:txBody>
                    <a:bodyPr/>
                    <a:lstStyle/>
                    <a:p>
                      <a:r>
                        <a:rPr lang="en-GB" sz="1400" dirty="0">
                          <a:solidFill>
                            <a:schemeClr val="tx1"/>
                          </a:solidFill>
                        </a:rPr>
                        <a:t>Audit Committee members agreed that the workplan had been met in </a:t>
                      </a:r>
                      <a:r>
                        <a:rPr lang="en-GB" sz="1400" dirty="0" err="1">
                          <a:solidFill>
                            <a:schemeClr val="tx1"/>
                          </a:solidFill>
                        </a:rPr>
                        <a:t>Qtr</a:t>
                      </a:r>
                      <a:r>
                        <a:rPr lang="en-GB" sz="1400" dirty="0">
                          <a:solidFill>
                            <a:schemeClr val="tx1"/>
                          </a:solidFill>
                        </a:rPr>
                        <a:t> 2 and were confident that the workplan would be delivered by the year end.</a:t>
                      </a:r>
                    </a:p>
                  </a:txBody>
                  <a:tcPr marL="45720" marR="45720" horzOverflow="overflow">
                    <a:lnL w="28575" cap="flat" cmpd="sng" algn="ctr">
                      <a:solidFill>
                        <a:srgbClr val="323232"/>
                      </a:solidFill>
                      <a:prstDash val="solid"/>
                      <a:round/>
                      <a:headEnd type="none" w="med" len="med"/>
                      <a:tailEnd type="none" w="med" len="med"/>
                    </a:lnL>
                    <a:lnR w="28575" cap="flat" cmpd="sng" algn="ctr">
                      <a:solidFill>
                        <a:srgbClr val="323232"/>
                      </a:solidFill>
                      <a:prstDash val="solid"/>
                      <a:round/>
                      <a:headEnd type="none" w="med" len="med"/>
                      <a:tailEnd type="none" w="med" len="med"/>
                    </a:lnR>
                    <a:lnT w="12700" cap="flat" cmpd="sng" algn="ctr">
                      <a:solidFill>
                        <a:srgbClr val="323232"/>
                      </a:solidFill>
                      <a:prstDash val="solid"/>
                      <a:round/>
                      <a:headEnd type="none" w="med" len="med"/>
                      <a:tailEnd type="none" w="med" len="med"/>
                    </a:lnT>
                    <a:lnB w="12700" cap="flat" cmpd="sng" algn="ctr">
                      <a:solidFill>
                        <a:srgbClr val="32323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47462049"/>
                  </a:ext>
                </a:extLst>
              </a:tr>
            </a:tbl>
          </a:graphicData>
        </a:graphic>
      </p:graphicFrame>
    </p:spTree>
    <p:extLst>
      <p:ext uri="{BB962C8B-B14F-4D97-AF65-F5344CB8AC3E}">
        <p14:creationId xmlns:p14="http://schemas.microsoft.com/office/powerpoint/2010/main" val="2259256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Charity </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8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Report from meeting held on </a:t>
            </a:r>
            <a:r>
              <a:rPr lang="en-GB" altLang="en-US" sz="1800" b="1" dirty="0"/>
              <a:t>8</a:t>
            </a:r>
            <a:r>
              <a:rPr lang="en-GB" altLang="en-US" sz="1800" b="1" baseline="30000" dirty="0"/>
              <a:t>th</a:t>
            </a:r>
            <a:r>
              <a:rPr lang="en-GB" altLang="en-US" sz="1800" b="1" dirty="0"/>
              <a:t> October </a:t>
            </a:r>
            <a:r>
              <a:rPr kumimoji="0" lang="en-GB" altLang="en-US" sz="18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2024</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Bob Burgoyne, Charitable Funds Committee Chair</a:t>
            </a:r>
            <a:endParaRPr lang="en-GB" altLang="en-US" sz="1600" b="1"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D57E2709-FFF7-4FBF-B538-C9239CD0516F}"/>
              </a:ext>
            </a:extLst>
          </p:cNvPr>
          <p:cNvSpPr txBox="1"/>
          <p:nvPr/>
        </p:nvSpPr>
        <p:spPr>
          <a:xfrm>
            <a:off x="169383" y="1579088"/>
            <a:ext cx="11533194" cy="5309146"/>
          </a:xfrm>
          <a:prstGeom prst="rect">
            <a:avLst/>
          </a:prstGeom>
          <a:noFill/>
        </p:spPr>
        <p:txBody>
          <a:bodyPr wrap="square" rtlCol="0">
            <a:spAutoFit/>
          </a:bodyPr>
          <a:lstStyle/>
          <a:p>
            <a:pPr marL="0" algn="l" rtl="0" eaLnBrk="1" fontAlgn="t" latinLnBrk="0" hangingPunct="1">
              <a:spcBef>
                <a:spcPts val="400"/>
              </a:spcBef>
              <a:spcAft>
                <a:spcPts val="0"/>
              </a:spcAft>
            </a:pPr>
            <a:r>
              <a:rPr lang="en-GB" sz="1800" b="1" i="0" u="none" strike="noStrike" kern="1200" dirty="0">
                <a:solidFill>
                  <a:srgbClr val="323232"/>
                </a:solidFill>
                <a:effectLst/>
                <a:latin typeface="Arial" panose="020B0604020202020204" pitchFamily="34" charset="0"/>
              </a:rPr>
              <a:t>Review of Investment Reserve</a:t>
            </a:r>
          </a:p>
          <a:p>
            <a:pPr marL="0" algn="l" rtl="0" eaLnBrk="1" fontAlgn="t" latinLnBrk="0" hangingPunct="1">
              <a:spcBef>
                <a:spcPts val="400"/>
              </a:spcBef>
              <a:spcAft>
                <a:spcPts val="0"/>
              </a:spcAft>
            </a:pPr>
            <a:r>
              <a:rPr lang="en-GB" dirty="0">
                <a:solidFill>
                  <a:srgbClr val="323232"/>
                </a:solidFill>
                <a:latin typeface="Arial" panose="020B0604020202020204" pitchFamily="34" charset="0"/>
              </a:rPr>
              <a:t>The committee received our annual update from our Investment Director at CCLA. The overall performance of our ethical investments was seen as positive over this year. In the past few months a portion of the reserves have been mobilised to meet committed expenditure but the current reserve investment still stands at just over £1M. This could be mobilised at short notice if required.</a:t>
            </a:r>
          </a:p>
          <a:p>
            <a:pPr marL="0" algn="l" rtl="0" eaLnBrk="1" fontAlgn="t" latinLnBrk="0" hangingPunct="1">
              <a:spcBef>
                <a:spcPts val="400"/>
              </a:spcBef>
              <a:spcAft>
                <a:spcPts val="0"/>
              </a:spcAft>
            </a:pPr>
            <a:r>
              <a:rPr lang="en-GB" sz="1800" b="1" i="0" u="none" strike="noStrike" kern="1200" dirty="0">
                <a:solidFill>
                  <a:srgbClr val="323232"/>
                </a:solidFill>
                <a:effectLst/>
                <a:latin typeface="Arial" panose="020B0604020202020204" pitchFamily="34" charset="0"/>
              </a:rPr>
              <a:t>Charity activity and performance</a:t>
            </a:r>
            <a:r>
              <a:rPr lang="en-GB" sz="1800" b="0" i="0" u="none" strike="noStrike" kern="1200" dirty="0">
                <a:solidFill>
                  <a:srgbClr val="000000"/>
                </a:solidFill>
                <a:effectLst/>
                <a:latin typeface="Arial" panose="020B0604020202020204" pitchFamily="34" charset="0"/>
              </a:rPr>
              <a:t>.</a:t>
            </a:r>
            <a:endParaRPr lang="en-GB" sz="1800" b="0" i="0" u="none" strike="noStrike" dirty="0">
              <a:effectLst/>
              <a:latin typeface="Arial" panose="020B0604020202020204" pitchFamily="34" charset="0"/>
            </a:endParaRPr>
          </a:p>
          <a:p>
            <a:pPr marL="0" indent="0" algn="l" rtl="0" eaLnBrk="1" fontAlgn="t" latinLnBrk="0" hangingPunct="1">
              <a:spcBef>
                <a:spcPts val="0"/>
              </a:spcBef>
              <a:spcAft>
                <a:spcPts val="0"/>
              </a:spcAft>
            </a:pPr>
            <a:r>
              <a:rPr lang="en-GB" sz="1800" b="0" i="0" u="none" strike="noStrike" kern="1200" dirty="0">
                <a:solidFill>
                  <a:srgbClr val="000000"/>
                </a:solidFill>
                <a:effectLst/>
                <a:latin typeface="Arial" panose="020B0604020202020204" pitchFamily="34" charset="0"/>
              </a:rPr>
              <a:t>Overall income for the year to date is at £274,621 which is 38% above target.</a:t>
            </a:r>
            <a:r>
              <a:rPr lang="en-GB" dirty="0">
                <a:latin typeface="Arial" panose="020B0604020202020204" pitchFamily="34" charset="0"/>
              </a:rPr>
              <a:t> </a:t>
            </a:r>
            <a:r>
              <a:rPr lang="en-GB" sz="1800" b="0" i="0" u="none" strike="noStrike" kern="1200" dirty="0">
                <a:solidFill>
                  <a:srgbClr val="000000"/>
                </a:solidFill>
                <a:effectLst/>
                <a:latin typeface="Arial" panose="020B0604020202020204" pitchFamily="34" charset="0"/>
              </a:rPr>
              <a:t>Legacy income is at </a:t>
            </a:r>
            <a:r>
              <a:rPr lang="en-GB" dirty="0">
                <a:solidFill>
                  <a:srgbClr val="000000"/>
                </a:solidFill>
                <a:latin typeface="Arial" panose="020B0604020202020204" pitchFamily="34" charset="0"/>
              </a:rPr>
              <a:t>£20,506</a:t>
            </a:r>
            <a:r>
              <a:rPr lang="en-GB" sz="1800" b="0" i="0" u="none" strike="noStrike" kern="1200" dirty="0">
                <a:solidFill>
                  <a:srgbClr val="000000"/>
                </a:solidFill>
                <a:effectLst/>
                <a:latin typeface="Arial" panose="020B0604020202020204" pitchFamily="34" charset="0"/>
              </a:rPr>
              <a:t>. and further bequests worth around £40,000 are expected. </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Capital Campaign</a:t>
            </a:r>
            <a:endParaRPr lang="en-GB" sz="1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GB" dirty="0">
                <a:solidFill>
                  <a:srgbClr val="000000"/>
                </a:solidFill>
                <a:latin typeface="Arial" panose="020B0604020202020204" pitchFamily="34" charset="0"/>
              </a:rPr>
              <a:t>Work is progressing on applications to Charitable Trusts for the </a:t>
            </a:r>
            <a:r>
              <a:rPr lang="en-GB" sz="1800" b="0" i="0" u="none" strike="noStrike" kern="1200" dirty="0">
                <a:solidFill>
                  <a:srgbClr val="000000"/>
                </a:solidFill>
                <a:effectLst/>
                <a:latin typeface="Arial" panose="020B0604020202020204" pitchFamily="34" charset="0"/>
              </a:rPr>
              <a:t>£1.5 million campaign for a new Simulation Training and Education Centre. A successful and supportive visit from the University of Liverpool to discuss this campaign took place on  29</a:t>
            </a:r>
            <a:r>
              <a:rPr lang="en-GB" sz="1800" b="0" i="0" u="none" strike="noStrike" kern="1200" baseline="30000" dirty="0">
                <a:solidFill>
                  <a:srgbClr val="000000"/>
                </a:solidFill>
                <a:effectLst/>
                <a:latin typeface="Arial" panose="020B0604020202020204" pitchFamily="34" charset="0"/>
              </a:rPr>
              <a:t>th</a:t>
            </a:r>
            <a:r>
              <a:rPr lang="en-GB" sz="1800" b="0" i="0" u="none" strike="noStrike" kern="1200" dirty="0">
                <a:solidFill>
                  <a:srgbClr val="000000"/>
                </a:solidFill>
                <a:effectLst/>
                <a:latin typeface="Arial" panose="020B0604020202020204" pitchFamily="34" charset="0"/>
              </a:rPr>
              <a:t> August. A number of high-net-worth individuals have been identified who will be invited to visit the Trust to discuss the campaign</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Financial report</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0" i="0" u="none" strike="noStrike" kern="1200" dirty="0">
                <a:solidFill>
                  <a:srgbClr val="323232"/>
                </a:solidFill>
                <a:effectLst/>
                <a:latin typeface="Arial" panose="020B0604020202020204" pitchFamily="34" charset="0"/>
              </a:rPr>
              <a:t>Financial position of the charity agreed to be healthy with significant reserves remaining for future bids.</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Application for use of Charitable funds</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sz="1800" b="0" i="0" u="none" strike="noStrike" kern="1200" dirty="0">
                <a:solidFill>
                  <a:srgbClr val="000000"/>
                </a:solidFill>
                <a:effectLst/>
                <a:latin typeface="Arial" panose="020B0604020202020204" pitchFamily="34" charset="0"/>
              </a:rPr>
              <a:t>An application was received for </a:t>
            </a:r>
            <a:r>
              <a:rPr lang="en-GB" dirty="0">
                <a:solidFill>
                  <a:srgbClr val="000000"/>
                </a:solidFill>
                <a:latin typeface="Arial" panose="020B0604020202020204" pitchFamily="34" charset="0"/>
              </a:rPr>
              <a:t>funding (£17,562) for software to support ACHD but was deferred pending further background information and justification</a:t>
            </a:r>
            <a:r>
              <a:rPr lang="en-GB" sz="1800" b="0" i="0" u="none" strike="noStrike" kern="1200" dirty="0">
                <a:solidFill>
                  <a:srgbClr val="000000"/>
                </a:solidFill>
                <a:effectLst/>
                <a:latin typeface="Arial" panose="020B0604020202020204" pitchFamily="34" charset="0"/>
              </a:rPr>
              <a:t>.</a:t>
            </a:r>
            <a:endParaRPr lang="en-US" dirty="0"/>
          </a:p>
        </p:txBody>
      </p:sp>
    </p:spTree>
    <p:extLst>
      <p:ext uri="{BB962C8B-B14F-4D97-AF65-F5344CB8AC3E}">
        <p14:creationId xmlns:p14="http://schemas.microsoft.com/office/powerpoint/2010/main" val="2176556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Quality and Safety</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Nick Brooks, Quality Committee Chair</a:t>
            </a:r>
            <a:endParaRPr lang="en-GB" altLang="en-US" sz="1600" b="1" dirty="0"/>
          </a:p>
        </p:txBody>
      </p:sp>
      <p:sp>
        <p:nvSpPr>
          <p:cNvPr id="5" name="TextBox 4">
            <a:extLst>
              <a:ext uri="{FF2B5EF4-FFF2-40B4-BE49-F238E27FC236}">
                <a16:creationId xmlns:a16="http://schemas.microsoft.com/office/drawing/2014/main" id="{FDC0F3DB-8561-E20B-5BAF-CB9B31DAC6C1}"/>
              </a:ext>
            </a:extLst>
          </p:cNvPr>
          <p:cNvSpPr txBox="1"/>
          <p:nvPr/>
        </p:nvSpPr>
        <p:spPr>
          <a:xfrm>
            <a:off x="87331" y="1728990"/>
            <a:ext cx="5827713" cy="4841069"/>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285750" indent="-285750">
              <a:lnSpc>
                <a:spcPct val="114000"/>
              </a:lnSpc>
              <a:buFont typeface="Arial" panose="020B0604020202020204" pitchFamily="34" charset="0"/>
              <a:buChar char="•"/>
            </a:pPr>
            <a:r>
              <a:rPr lang="en-GB" sz="1600" dirty="0"/>
              <a:t>Sepsis: 1-hour antibiotic target achieved consistently</a:t>
            </a:r>
          </a:p>
          <a:p>
            <a:pPr marL="285750" indent="-285750">
              <a:lnSpc>
                <a:spcPct val="114000"/>
              </a:lnSpc>
              <a:buFont typeface="Arial" panose="020B0604020202020204" pitchFamily="34" charset="0"/>
              <a:buChar char="•"/>
            </a:pPr>
            <a:r>
              <a:rPr lang="en-GB" sz="1600" dirty="0"/>
              <a:t>Good/excellent performance in delirium and dementia metrics</a:t>
            </a:r>
          </a:p>
          <a:p>
            <a:pPr marL="285750" indent="-285750">
              <a:lnSpc>
                <a:spcPct val="114000"/>
              </a:lnSpc>
              <a:buFont typeface="Arial" panose="020B0604020202020204" pitchFamily="34" charset="0"/>
              <a:buChar char="•"/>
            </a:pPr>
            <a:r>
              <a:rPr lang="en-GB" sz="1600" dirty="0"/>
              <a:t>VTE: sustained improvement </a:t>
            </a:r>
          </a:p>
          <a:p>
            <a:pPr marL="285750" indent="-285750">
              <a:lnSpc>
                <a:spcPct val="114000"/>
              </a:lnSpc>
              <a:buFont typeface="Arial" panose="020B0604020202020204" pitchFamily="34" charset="0"/>
              <a:buChar char="•"/>
            </a:pPr>
            <a:r>
              <a:rPr lang="en-GB" sz="1600" dirty="0"/>
              <a:t>IPC: low incidence of blood stream infections and </a:t>
            </a:r>
            <a:r>
              <a:rPr lang="en-GB" sz="1600" i="1" dirty="0" err="1"/>
              <a:t>C.difficile</a:t>
            </a:r>
            <a:endParaRPr lang="en-GB" sz="1600" i="1" dirty="0"/>
          </a:p>
          <a:p>
            <a:pPr marL="285750" indent="-285750">
              <a:lnSpc>
                <a:spcPct val="114000"/>
              </a:lnSpc>
              <a:buFont typeface="Arial" panose="020B0604020202020204" pitchFamily="34" charset="0"/>
              <a:buChar char="•"/>
            </a:pPr>
            <a:r>
              <a:rPr lang="en-GB" sz="1600" dirty="0"/>
              <a:t>FFT reputation recovered</a:t>
            </a:r>
          </a:p>
          <a:p>
            <a:pPr marL="285750" indent="-285750">
              <a:lnSpc>
                <a:spcPct val="114000"/>
              </a:lnSpc>
              <a:buFont typeface="Arial" panose="020B0604020202020204" pitchFamily="34" charset="0"/>
              <a:buChar char="•"/>
            </a:pPr>
            <a:r>
              <a:rPr lang="en-GB" sz="1600" dirty="0"/>
              <a:t>Falls: reduced (special cause variation)</a:t>
            </a:r>
          </a:p>
          <a:p>
            <a:pPr marL="285750" indent="-285750">
              <a:lnSpc>
                <a:spcPct val="114000"/>
              </a:lnSpc>
              <a:buFont typeface="Arial" panose="020B0604020202020204" pitchFamily="34" charset="0"/>
              <a:buChar char="•"/>
            </a:pPr>
            <a:r>
              <a:rPr lang="en-GB" sz="1600" dirty="0"/>
              <a:t>Low incidence of complaints and serious incidents </a:t>
            </a:r>
          </a:p>
          <a:p>
            <a:pPr marL="285750" indent="-285750">
              <a:lnSpc>
                <a:spcPct val="114000"/>
              </a:lnSpc>
              <a:buFont typeface="Arial" panose="020B0604020202020204" pitchFamily="34" charset="0"/>
              <a:buChar char="•"/>
            </a:pPr>
            <a:r>
              <a:rPr lang="en-GB" sz="1600" dirty="0"/>
              <a:t>Pressure ulcers: failed zero target but exceptionally low occurrence</a:t>
            </a:r>
          </a:p>
          <a:p>
            <a:pPr marL="285750" indent="-285750">
              <a:lnSpc>
                <a:spcPct val="114000"/>
              </a:lnSpc>
              <a:buFont typeface="Arial" panose="020B0604020202020204" pitchFamily="34" charset="0"/>
              <a:buChar char="•"/>
            </a:pPr>
            <a:r>
              <a:rPr lang="en-GB" sz="1600" dirty="0"/>
              <a:t>Nutrition: inconsistent referral of high-risk patients</a:t>
            </a:r>
          </a:p>
          <a:p>
            <a:pPr marL="285750" indent="-285750">
              <a:lnSpc>
                <a:spcPct val="114000"/>
              </a:lnSpc>
              <a:buFont typeface="Arial" panose="020B0604020202020204" pitchFamily="34" charset="0"/>
              <a:buChar char="•"/>
            </a:pPr>
            <a:r>
              <a:rPr lang="en-GB" sz="1600" dirty="0"/>
              <a:t>Radiological alerts with response below target</a:t>
            </a:r>
          </a:p>
          <a:p>
            <a:pPr marL="285750" indent="-285750">
              <a:lnSpc>
                <a:spcPct val="114000"/>
              </a:lnSpc>
              <a:buFont typeface="Arial" panose="020B0604020202020204" pitchFamily="34" charset="0"/>
              <a:buChar char="•"/>
            </a:pPr>
            <a:r>
              <a:rPr lang="en-GB" sz="1600" dirty="0"/>
              <a:t>Patients receiving discharge summary below 95% target</a:t>
            </a:r>
          </a:p>
          <a:p>
            <a:pPr marL="285750" indent="-285750">
              <a:lnSpc>
                <a:spcPct val="114000"/>
              </a:lnSpc>
              <a:buFont typeface="Arial" panose="020B0604020202020204" pitchFamily="34" charset="0"/>
              <a:buChar char="•"/>
            </a:pPr>
            <a:r>
              <a:rPr lang="en-GB" sz="1600" dirty="0"/>
              <a:t>Heart attacks: time to definitive treatment (primary PCI) consistently failing due to admission delays</a:t>
            </a:r>
          </a:p>
          <a:p>
            <a:pPr marL="285750" indent="-285750">
              <a:lnSpc>
                <a:spcPct val="114000"/>
              </a:lnSpc>
              <a:buFont typeface="Arial" panose="020B0604020202020204" pitchFamily="34" charset="0"/>
              <a:buChar char="•"/>
            </a:pPr>
            <a:endParaRPr lang="en-GB" sz="1600" dirty="0"/>
          </a:p>
        </p:txBody>
      </p:sp>
      <p:sp>
        <p:nvSpPr>
          <p:cNvPr id="6" name="TextBox 5">
            <a:extLst>
              <a:ext uri="{FF2B5EF4-FFF2-40B4-BE49-F238E27FC236}">
                <a16:creationId xmlns:a16="http://schemas.microsoft.com/office/drawing/2014/main" id="{85686720-AD2A-D14D-E46F-DF0BA43E29B7}"/>
              </a:ext>
            </a:extLst>
          </p:cNvPr>
          <p:cNvSpPr txBox="1"/>
          <p:nvPr/>
        </p:nvSpPr>
        <p:spPr>
          <a:xfrm>
            <a:off x="5827713" y="1430828"/>
            <a:ext cx="6364287" cy="5683222"/>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Quality Committee Update 8</a:t>
            </a:r>
            <a:r>
              <a:rPr lang="en-GB" sz="1600" b="1" baseline="30000" dirty="0">
                <a:solidFill>
                  <a:schemeClr val="accent1"/>
                </a:solidFill>
              </a:rPr>
              <a:t>th</a:t>
            </a:r>
            <a:r>
              <a:rPr lang="en-GB" sz="1600" b="1" dirty="0">
                <a:solidFill>
                  <a:schemeClr val="accent1"/>
                </a:solidFill>
              </a:rPr>
              <a:t> October 2024:</a:t>
            </a:r>
          </a:p>
          <a:p>
            <a:pPr marL="285750" indent="-285750">
              <a:lnSpc>
                <a:spcPct val="114000"/>
              </a:lnSpc>
              <a:buFont typeface="Arial" panose="020B0604020202020204" pitchFamily="34" charset="0"/>
              <a:buChar char="•"/>
            </a:pPr>
            <a:r>
              <a:rPr lang="en-GB" sz="1550" dirty="0"/>
              <a:t>Exceptionally low number of complaints – 7 in previous two quarters (previous average 10 per quarter)</a:t>
            </a:r>
          </a:p>
          <a:p>
            <a:pPr marL="285750" indent="-285750">
              <a:lnSpc>
                <a:spcPct val="114000"/>
              </a:lnSpc>
              <a:buFont typeface="Arial" panose="020B0604020202020204" pitchFamily="34" charset="0"/>
              <a:buChar char="•"/>
            </a:pPr>
            <a:r>
              <a:rPr lang="en-GB" sz="1550" dirty="0"/>
              <a:t>On-going focus on surgical site infections and all aspects of prevention</a:t>
            </a:r>
          </a:p>
          <a:p>
            <a:pPr marL="285750" indent="-285750">
              <a:lnSpc>
                <a:spcPct val="114000"/>
              </a:lnSpc>
              <a:buFont typeface="Arial" panose="020B0604020202020204" pitchFamily="34" charset="0"/>
              <a:buChar char="•"/>
            </a:pPr>
            <a:r>
              <a:rPr lang="en-GB" sz="1550" dirty="0"/>
              <a:t>QIA: No adverse quality or equality impact assessments identified with current CIP proposals</a:t>
            </a:r>
          </a:p>
          <a:p>
            <a:pPr marL="285750" indent="-285750">
              <a:lnSpc>
                <a:spcPct val="114000"/>
              </a:lnSpc>
              <a:buFont typeface="Arial" panose="020B0604020202020204" pitchFamily="34" charset="0"/>
              <a:buChar char="•"/>
            </a:pPr>
            <a:r>
              <a:rPr lang="en-GB" sz="1550" dirty="0"/>
              <a:t>Mortality: SMR and HSMR within expected range; raw death rate in Trust 1.5% vs.1.5% target</a:t>
            </a:r>
          </a:p>
          <a:p>
            <a:pPr marL="285750" indent="-285750">
              <a:lnSpc>
                <a:spcPct val="114000"/>
              </a:lnSpc>
              <a:buFont typeface="Arial" panose="020B0604020202020204" pitchFamily="34" charset="0"/>
              <a:buChar char="•"/>
            </a:pPr>
            <a:r>
              <a:rPr lang="en-GB" sz="1550" dirty="0"/>
              <a:t>CUSUM curves: cardiac surgery and intervention outcomes within expected range. No consultant outliers</a:t>
            </a:r>
          </a:p>
          <a:p>
            <a:pPr marL="285750" indent="-285750">
              <a:lnSpc>
                <a:spcPct val="114000"/>
              </a:lnSpc>
              <a:buFont typeface="Arial" panose="020B0604020202020204" pitchFamily="34" charset="0"/>
              <a:buChar char="•"/>
            </a:pPr>
            <a:r>
              <a:rPr lang="en-GB" sz="1550" dirty="0"/>
              <a:t>Received first report on waiting list deaths</a:t>
            </a:r>
          </a:p>
          <a:p>
            <a:pPr marL="285750" indent="-285750">
              <a:lnSpc>
                <a:spcPct val="114000"/>
              </a:lnSpc>
              <a:buFont typeface="Arial" panose="020B0604020202020204" pitchFamily="34" charset="0"/>
              <a:buChar char="•"/>
            </a:pPr>
            <a:r>
              <a:rPr lang="en-GB" sz="1550" dirty="0"/>
              <a:t>BAF 1 risk level remains consistent with appetite – no new or emerging risks identified</a:t>
            </a:r>
          </a:p>
          <a:p>
            <a:pPr marL="285750" indent="-285750">
              <a:lnSpc>
                <a:spcPct val="114000"/>
              </a:lnSpc>
              <a:buFont typeface="Arial" panose="020B0604020202020204" pitchFamily="34" charset="0"/>
              <a:buChar char="•"/>
            </a:pPr>
            <a:r>
              <a:rPr lang="en-GB" sz="1550" dirty="0"/>
              <a:t>Blood transfusion: minor gaps in recommendations from the Infected Blood inquiry under discussion. Full compliance with national strategy – Transfusion 2024.</a:t>
            </a:r>
          </a:p>
          <a:p>
            <a:pPr marL="285750" indent="-285750">
              <a:lnSpc>
                <a:spcPct val="114000"/>
              </a:lnSpc>
              <a:buFont typeface="Arial" panose="020B0604020202020204" pitchFamily="34" charset="0"/>
              <a:buChar char="•"/>
            </a:pPr>
            <a:r>
              <a:rPr lang="en-GB" sz="1550" dirty="0"/>
              <a:t>Review on implementation of recommendations from  twelve national inquiries since 2010</a:t>
            </a:r>
          </a:p>
          <a:p>
            <a:pPr>
              <a:lnSpc>
                <a:spcPct val="114000"/>
              </a:lnSpc>
            </a:pPr>
            <a:r>
              <a:rPr lang="en-GB" sz="1600" dirty="0"/>
              <a:t> </a:t>
            </a:r>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669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B42E28C3-404F-4181-8574-3C7E676945D3}"/>
              </a:ext>
            </a:extLst>
          </p:cNvPr>
          <p:cNvSpPr txBox="1"/>
          <p:nvPr/>
        </p:nvSpPr>
        <p:spPr>
          <a:xfrm>
            <a:off x="359764" y="1728990"/>
            <a:ext cx="10897849" cy="4047262"/>
          </a:xfrm>
          <a:prstGeom prst="rect">
            <a:avLst/>
          </a:prstGeom>
          <a:noFill/>
        </p:spPr>
        <p:txBody>
          <a:bodyPr wrap="square" rtlCol="0">
            <a:spAutoFit/>
          </a:bodyPr>
          <a:lstStyle/>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Research </a:t>
            </a:r>
            <a:r>
              <a:rPr lang="en-GB" b="1" dirty="0">
                <a:solidFill>
                  <a:srgbClr val="323232"/>
                </a:solidFill>
                <a:latin typeface="Arial" panose="020B0604020202020204" pitchFamily="34" charset="0"/>
              </a:rPr>
              <a:t>Strategy update</a:t>
            </a:r>
          </a:p>
          <a:p>
            <a:pPr marL="0" indent="0" algn="l" rtl="0" eaLnBrk="1" fontAlgn="t" latinLnBrk="0" hangingPunct="1">
              <a:spcBef>
                <a:spcPts val="0"/>
              </a:spcBef>
              <a:spcAft>
                <a:spcPts val="0"/>
              </a:spcAft>
            </a:pPr>
            <a:r>
              <a:rPr lang="en-GB" dirty="0">
                <a:solidFill>
                  <a:srgbClr val="323232"/>
                </a:solidFill>
                <a:latin typeface="Arial" panose="020B0604020202020204" pitchFamily="34" charset="0"/>
              </a:rPr>
              <a:t>The major item for the committee was a presentation on a case for additional investment from the Trust in Research activity to provide funding for 10 PAs (compared to the current 5) to support time spent by clinicians in research in a 2-year rolling program. The proposal was that these would be allocated on a competitive basis and assessed early in 2025 by a subgroup from the committee based on demonstrable current research activity and defined aims and objectives. </a:t>
            </a:r>
          </a:p>
          <a:p>
            <a:pPr marL="0" indent="0" algn="l" rtl="0" eaLnBrk="1" fontAlgn="t" latinLnBrk="0" hangingPunct="1">
              <a:spcBef>
                <a:spcPts val="0"/>
              </a:spcBef>
              <a:spcAft>
                <a:spcPts val="0"/>
              </a:spcAft>
            </a:pPr>
            <a:endParaRPr lang="en-GB" dirty="0">
              <a:solidFill>
                <a:srgbClr val="323232"/>
              </a:solidFill>
              <a:latin typeface="Arial" panose="020B0604020202020204" pitchFamily="34" charset="0"/>
            </a:endParaRPr>
          </a:p>
          <a:p>
            <a:pPr marL="0" indent="0" algn="l" rtl="0" eaLnBrk="1" fontAlgn="t" latinLnBrk="0" hangingPunct="1">
              <a:spcBef>
                <a:spcPts val="0"/>
              </a:spcBef>
              <a:spcAft>
                <a:spcPts val="0"/>
              </a:spcAft>
            </a:pPr>
            <a:r>
              <a:rPr lang="en-GB" dirty="0">
                <a:solidFill>
                  <a:srgbClr val="323232"/>
                </a:solidFill>
                <a:latin typeface="Arial" panose="020B0604020202020204" pitchFamily="34" charset="0"/>
              </a:rPr>
              <a:t>It is still planned that a new research strategy will be brought to the committee in late 2024 and this will include support for non-medical staff to become engaged in research activity.</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endParaRPr lang="en-GB" b="1" dirty="0">
              <a:solidFill>
                <a:srgbClr val="323232"/>
              </a:solidFill>
              <a:latin typeface="Arial" panose="020B0604020202020204" pitchFamily="34" charset="0"/>
            </a:endParaRPr>
          </a:p>
          <a:p>
            <a:pPr marL="0" algn="l" rtl="0" eaLnBrk="1" fontAlgn="t" latinLnBrk="0" hangingPunct="1">
              <a:spcBef>
                <a:spcPts val="200"/>
              </a:spcBef>
              <a:spcAft>
                <a:spcPts val="0"/>
              </a:spcAft>
            </a:pPr>
            <a:r>
              <a:rPr lang="en-GB" sz="1800" b="1" i="0" u="none" strike="noStrike" kern="1200" dirty="0">
                <a:solidFill>
                  <a:srgbClr val="323232"/>
                </a:solidFill>
                <a:effectLst/>
                <a:latin typeface="Arial" panose="020B0604020202020204" pitchFamily="34" charset="0"/>
              </a:rPr>
              <a:t>Innovation agenda</a:t>
            </a:r>
            <a:endParaRPr lang="en-GB" sz="1800" b="0" i="0" u="none" strike="noStrike" dirty="0">
              <a:effectLst/>
              <a:latin typeface="Arial" panose="020B0604020202020204" pitchFamily="34" charset="0"/>
            </a:endParaRPr>
          </a:p>
          <a:p>
            <a:pPr marL="0" algn="l" rtl="0" eaLnBrk="1" fontAlgn="t" latinLnBrk="0" hangingPunct="1">
              <a:spcBef>
                <a:spcPts val="200"/>
              </a:spcBef>
              <a:spcAft>
                <a:spcPts val="0"/>
              </a:spcAft>
            </a:pPr>
            <a:r>
              <a:rPr lang="en-GB" dirty="0">
                <a:solidFill>
                  <a:srgbClr val="323232"/>
                </a:solidFill>
                <a:latin typeface="Arial" panose="020B0604020202020204" pitchFamily="34" charset="0"/>
              </a:rPr>
              <a:t>Development of an innovation strategy was to be moved forward following interaction with and advice from relevant external groups including Health Innovation North West Coast who will be invited to the December committee meeting and potentially Liverpool Health Partners.</a:t>
            </a:r>
            <a:endParaRPr lang="en-US" dirty="0"/>
          </a:p>
        </p:txBody>
      </p:sp>
      <p:pic>
        <p:nvPicPr>
          <p:cNvPr id="6" name="Picture 5">
            <a:extLst>
              <a:ext uri="{FF2B5EF4-FFF2-40B4-BE49-F238E27FC236}">
                <a16:creationId xmlns:a16="http://schemas.microsoft.com/office/drawing/2014/main" id="{DBAE7342-F0BC-4D6F-899E-DDDF8B15224B}"/>
              </a:ext>
            </a:extLst>
          </p:cNvPr>
          <p:cNvPicPr>
            <a:picLocks noChangeAspect="1"/>
          </p:cNvPicPr>
          <p:nvPr/>
        </p:nvPicPr>
        <p:blipFill>
          <a:blip r:embed="rId3"/>
          <a:stretch>
            <a:fillRect/>
          </a:stretch>
        </p:blipFill>
        <p:spPr>
          <a:xfrm>
            <a:off x="174661" y="192981"/>
            <a:ext cx="8023031" cy="1146147"/>
          </a:xfrm>
          <a:prstGeom prst="rect">
            <a:avLst/>
          </a:prstGeom>
        </p:spPr>
      </p:pic>
    </p:spTree>
    <p:extLst>
      <p:ext uri="{BB962C8B-B14F-4D97-AF65-F5344CB8AC3E}">
        <p14:creationId xmlns:p14="http://schemas.microsoft.com/office/powerpoint/2010/main" val="1422815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Operational Effectiveness</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Claudette Elliott, Integrated Performance Committee Chair</a:t>
            </a:r>
            <a:endParaRPr lang="en-GB" altLang="en-US" sz="1600" b="1"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FFFAFF8-ED38-4B17-8615-65335C438A04}"/>
              </a:ext>
            </a:extLst>
          </p:cNvPr>
          <p:cNvSpPr txBox="1"/>
          <p:nvPr/>
        </p:nvSpPr>
        <p:spPr>
          <a:xfrm>
            <a:off x="452063" y="1777429"/>
            <a:ext cx="5404207" cy="4066370"/>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285750" indent="-285750" algn="l">
              <a:buFont typeface="Arial" panose="020B0604020202020204" pitchFamily="34" charset="0"/>
              <a:buChar char="•"/>
            </a:pPr>
            <a:r>
              <a:rPr lang="en-GB" sz="1600" dirty="0"/>
              <a:t>Elective activity in month was on plan and the Trust have maintained a surplus financial position year to date. </a:t>
            </a:r>
          </a:p>
          <a:p>
            <a:pPr marL="285750" indent="-285750" algn="l">
              <a:buFont typeface="Arial" panose="020B0604020202020204" pitchFamily="34" charset="0"/>
              <a:buChar char="•"/>
            </a:pPr>
            <a:r>
              <a:rPr lang="en-GB" sz="1600" dirty="0"/>
              <a:t>Cancer standards continue to be challenged by workforce pressures.  In July the 31 day Cancer standard was compliant, however FDS and 62 day standards were non complaint to national targets. </a:t>
            </a:r>
          </a:p>
          <a:p>
            <a:pPr marL="285750" indent="-285750" algn="l">
              <a:buFont typeface="Arial" panose="020B0604020202020204" pitchFamily="34" charset="0"/>
              <a:buChar char="•"/>
            </a:pPr>
            <a:r>
              <a:rPr lang="en-GB" sz="1600" dirty="0"/>
              <a:t>Overall average wait for 18 and 26 weeks has reduced, however the Trust has been unable manage the increase in referral tip overs each month. Consistent focus is being placed on long waiters, taking into consideration clinical priority. </a:t>
            </a:r>
          </a:p>
          <a:p>
            <a:pPr marL="285750" indent="-285750" algn="l">
              <a:buFont typeface="Arial" panose="020B0604020202020204" pitchFamily="34" charset="0"/>
              <a:buChar char="•"/>
            </a:pPr>
            <a:r>
              <a:rPr lang="en-GB" sz="1600" dirty="0"/>
              <a:t>DM01 has remained relatively static since March with full recovery expected to run into Q1/Q2 of the next financial year. </a:t>
            </a:r>
          </a:p>
        </p:txBody>
      </p:sp>
      <p:sp>
        <p:nvSpPr>
          <p:cNvPr id="9" name="TextBox 8">
            <a:extLst>
              <a:ext uri="{FF2B5EF4-FFF2-40B4-BE49-F238E27FC236}">
                <a16:creationId xmlns:a16="http://schemas.microsoft.com/office/drawing/2014/main" id="{844EC492-77CA-4033-B707-E9DEF72D2AE2}"/>
              </a:ext>
            </a:extLst>
          </p:cNvPr>
          <p:cNvSpPr txBox="1"/>
          <p:nvPr/>
        </p:nvSpPr>
        <p:spPr>
          <a:xfrm>
            <a:off x="6501830" y="1777429"/>
            <a:ext cx="5404207" cy="3718197"/>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Integrated Performance Committee Update:</a:t>
            </a:r>
          </a:p>
          <a:p>
            <a:pPr marL="285750" indent="-285750">
              <a:lnSpc>
                <a:spcPct val="114000"/>
              </a:lnSpc>
              <a:buFont typeface="Arial" panose="020B0604020202020204" pitchFamily="34" charset="0"/>
              <a:buChar char="•"/>
            </a:pPr>
            <a:r>
              <a:rPr lang="en-GB" sz="1600" dirty="0"/>
              <a:t>SOF report presented and discussed.  Areas of concern have been identified and mitigations and recovery plans in place where possible.  </a:t>
            </a:r>
          </a:p>
          <a:p>
            <a:pPr marL="285750" indent="-285750">
              <a:lnSpc>
                <a:spcPct val="114000"/>
              </a:lnSpc>
              <a:buFont typeface="Arial" panose="020B0604020202020204" pitchFamily="34" charset="0"/>
              <a:buChar char="•"/>
            </a:pPr>
            <a:r>
              <a:rPr lang="en-GB" sz="1600" dirty="0"/>
              <a:t>All indicators continue to be monitored and updates provided through Finance &amp; Performance Group as well as Operational Board. </a:t>
            </a:r>
          </a:p>
          <a:p>
            <a:pPr marL="285750" indent="-285750">
              <a:lnSpc>
                <a:spcPct val="114000"/>
              </a:lnSpc>
              <a:buFont typeface="Arial" panose="020B0604020202020204" pitchFamily="34" charset="0"/>
              <a:buChar char="•"/>
            </a:pPr>
            <a:r>
              <a:rPr lang="en-GB" sz="1600" dirty="0"/>
              <a:t>Update provided on Productivity Improvement Plans, Radiology, Cardiac MRI recovery, Long waiters and Diagnostics (including Cancer Diagnostics).  Risk mitigations are being managed through weekly and monthly governance meetings. </a:t>
            </a:r>
          </a:p>
          <a:p>
            <a:pPr>
              <a:lnSpc>
                <a:spcPct val="114000"/>
              </a:lnSpc>
            </a:pPr>
            <a:r>
              <a:rPr lang="en-GB" sz="1600" dirty="0"/>
              <a:t> </a:t>
            </a:r>
          </a:p>
        </p:txBody>
      </p:sp>
    </p:spTree>
    <p:extLst>
      <p:ext uri="{BB962C8B-B14F-4D97-AF65-F5344CB8AC3E}">
        <p14:creationId xmlns:p14="http://schemas.microsoft.com/office/powerpoint/2010/main" val="4130272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60" name="Rectangle 48">
            <a:extLst>
              <a:ext uri="{FF2B5EF4-FFF2-40B4-BE49-F238E27FC236}">
                <a16:creationId xmlns:a16="http://schemas.microsoft.com/office/drawing/2014/main" id="{6FC4AB52-9D4F-422A-A98E-E2C981BC0928}"/>
              </a:ext>
            </a:extLst>
          </p:cNvPr>
          <p:cNvSpPr>
            <a:spLocks noGrp="1" noChangeArrowheads="1"/>
          </p:cNvSpPr>
          <p:nvPr>
            <p:ph type="title"/>
          </p:nvPr>
        </p:nvSpPr>
        <p:spPr>
          <a:xfrm>
            <a:off x="249555" y="284951"/>
            <a:ext cx="11458300" cy="842276"/>
          </a:xfrm>
          <a:noFill/>
        </p:spPr>
        <p:txBody>
          <a:bodyPr/>
          <a:lstStyle/>
          <a:p>
            <a:pPr>
              <a:lnSpc>
                <a:spcPct val="114000"/>
              </a:lnSpc>
              <a:spcAft>
                <a:spcPts val="1200"/>
              </a:spcAft>
            </a:pPr>
            <a:r>
              <a:rPr kumimoji="0" lang="en-GB" altLang="en-US" sz="24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Finance</a:t>
            </a:r>
            <a:br>
              <a:rPr kumimoji="0" lang="en-US"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br>
            <a:r>
              <a:rPr kumimoji="0" lang="en-GB" altLang="en-US" sz="1600" b="1" i="0" u="none" strike="noStrike" kern="1200" cap="none" spc="0" normalizeH="0" baseline="0" noProof="0" dirty="0">
                <a:ln>
                  <a:noFill/>
                </a:ln>
                <a:solidFill>
                  <a:srgbClr val="4F2683"/>
                </a:solidFill>
                <a:effectLst/>
                <a:uLnTx/>
                <a:uFillTx/>
                <a:latin typeface="Arial" panose="020B0604020202020204" pitchFamily="34" charset="0"/>
                <a:ea typeface="+mj-ea"/>
                <a:cs typeface="Arial" panose="020B0604020202020204" pitchFamily="34" charset="0"/>
              </a:rPr>
              <a:t>Presented by: Claudette Elliott, Integrated Performance Committee Chair</a:t>
            </a:r>
            <a:endParaRPr lang="en-GB" altLang="en-US" sz="1600" b="1" dirty="0"/>
          </a:p>
        </p:txBody>
      </p:sp>
      <p:cxnSp>
        <p:nvCxnSpPr>
          <p:cNvPr id="8" name="Straight Connector 7">
            <a:extLst>
              <a:ext uri="{FF2B5EF4-FFF2-40B4-BE49-F238E27FC236}">
                <a16:creationId xmlns:a16="http://schemas.microsoft.com/office/drawing/2014/main" id="{A59A4B2A-A677-D4E8-215D-DCE10D2B9D96}"/>
              </a:ext>
            </a:extLst>
          </p:cNvPr>
          <p:cNvCxnSpPr/>
          <p:nvPr/>
        </p:nvCxnSpPr>
        <p:spPr>
          <a:xfrm>
            <a:off x="174661" y="1428108"/>
            <a:ext cx="1173137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CADE4E5-E2BD-4019-B787-1A7206F6F239}"/>
              </a:ext>
            </a:extLst>
          </p:cNvPr>
          <p:cNvSpPr txBox="1"/>
          <p:nvPr/>
        </p:nvSpPr>
        <p:spPr>
          <a:xfrm>
            <a:off x="452063" y="1777429"/>
            <a:ext cx="5404207" cy="3820148"/>
          </a:xfrm>
          <a:prstGeom prst="rect">
            <a:avLst/>
          </a:prstGeom>
          <a:noFill/>
        </p:spPr>
        <p:txBody>
          <a:bodyPr wrap="square" rtlCol="0">
            <a:spAutoFit/>
          </a:bodyPr>
          <a:lstStyle/>
          <a:p>
            <a:pPr>
              <a:lnSpc>
                <a:spcPct val="114000"/>
              </a:lnSpc>
            </a:pPr>
            <a:r>
              <a:rPr lang="en-GB" sz="1600" b="1" dirty="0">
                <a:solidFill>
                  <a:schemeClr val="accent1"/>
                </a:solidFill>
              </a:rPr>
              <a:t>SOF Performance Key Messages:</a:t>
            </a:r>
          </a:p>
          <a:p>
            <a:pPr marL="285750" indent="-285750" algn="l">
              <a:buFont typeface="Arial" panose="020B0604020202020204" pitchFamily="34" charset="0"/>
              <a:buChar char="•"/>
            </a:pPr>
            <a:r>
              <a:rPr lang="en-GB" sz="1600" b="0" i="0" u="none" strike="noStrike" baseline="0" dirty="0">
                <a:solidFill>
                  <a:srgbClr val="252423"/>
                </a:solidFill>
              </a:rPr>
              <a:t>The Month 6 position is a £5,698k surplus, which is £943k lower than plan.  The surplus plan for this year is £14,100k and consistent with the forecast agreed with the ICB.</a:t>
            </a:r>
          </a:p>
          <a:p>
            <a:pPr marL="285750" indent="-285750" algn="l">
              <a:buFont typeface="Arial" panose="020B0604020202020204" pitchFamily="34" charset="0"/>
              <a:buChar char="•"/>
            </a:pPr>
            <a:r>
              <a:rPr lang="en-GB" sz="1600" b="0" i="0" u="none" strike="noStrike" baseline="0" dirty="0">
                <a:solidFill>
                  <a:srgbClr val="252423"/>
                </a:solidFill>
              </a:rPr>
              <a:t>Income associated with elective activity improved however is being monitored with the impact of the surgery electives.  </a:t>
            </a:r>
          </a:p>
          <a:p>
            <a:pPr marL="285750" indent="-285750" algn="l">
              <a:buFont typeface="Arial" panose="020B0604020202020204" pitchFamily="34" charset="0"/>
              <a:buChar char="•"/>
            </a:pPr>
            <a:r>
              <a:rPr lang="en-GB" sz="1600" b="0" i="0" u="none" strike="noStrike" baseline="0" dirty="0">
                <a:solidFill>
                  <a:srgbClr val="252423"/>
                </a:solidFill>
              </a:rPr>
              <a:t>Targeted lung scan income was below plan in month.</a:t>
            </a:r>
          </a:p>
          <a:p>
            <a:pPr marL="285750" indent="-285750" algn="l">
              <a:buFont typeface="Arial" panose="020B0604020202020204" pitchFamily="34" charset="0"/>
              <a:buChar char="•"/>
            </a:pPr>
            <a:r>
              <a:rPr lang="en-GB" sz="1600" b="0" i="0" u="none" strike="noStrike" baseline="0" dirty="0">
                <a:solidFill>
                  <a:srgbClr val="252423"/>
                </a:solidFill>
              </a:rPr>
              <a:t>Pay costs were overspent in nursing and theatres as a result of higher bank and agency spend.  However, in aggregate across the year pay expenditure was consistent with the budget.</a:t>
            </a:r>
          </a:p>
          <a:p>
            <a:pPr marL="285750" indent="-285750" algn="l">
              <a:buFont typeface="Arial" panose="020B0604020202020204" pitchFamily="34" charset="0"/>
              <a:buChar char="•"/>
            </a:pPr>
            <a:r>
              <a:rPr lang="en-GB" sz="1600" b="0" i="0" u="none" strike="noStrike" baseline="0" dirty="0">
                <a:solidFill>
                  <a:srgbClr val="252423"/>
                </a:solidFill>
              </a:rPr>
              <a:t>The single largest adverse variance for the year related to the undelivered CIP.</a:t>
            </a:r>
            <a:endParaRPr lang="en-GB" sz="1600" dirty="0"/>
          </a:p>
        </p:txBody>
      </p:sp>
      <p:sp>
        <p:nvSpPr>
          <p:cNvPr id="9" name="TextBox 8">
            <a:extLst>
              <a:ext uri="{FF2B5EF4-FFF2-40B4-BE49-F238E27FC236}">
                <a16:creationId xmlns:a16="http://schemas.microsoft.com/office/drawing/2014/main" id="{FF253C34-3256-4F96-AF0D-7670D97DFD0F}"/>
              </a:ext>
            </a:extLst>
          </p:cNvPr>
          <p:cNvSpPr txBox="1"/>
          <p:nvPr/>
        </p:nvSpPr>
        <p:spPr>
          <a:xfrm>
            <a:off x="6501830" y="1777429"/>
            <a:ext cx="5404207" cy="2876044"/>
          </a:xfrm>
          <a:prstGeom prst="rect">
            <a:avLst/>
          </a:prstGeom>
          <a:noFill/>
          <a:ln>
            <a:solidFill>
              <a:schemeClr val="accent1"/>
            </a:solidFill>
          </a:ln>
        </p:spPr>
        <p:txBody>
          <a:bodyPr wrap="square" rtlCol="0">
            <a:spAutoFit/>
          </a:bodyPr>
          <a:lstStyle/>
          <a:p>
            <a:pPr>
              <a:lnSpc>
                <a:spcPct val="114000"/>
              </a:lnSpc>
            </a:pPr>
            <a:r>
              <a:rPr lang="en-GB" sz="1600" b="1" dirty="0">
                <a:solidFill>
                  <a:schemeClr val="accent1"/>
                </a:solidFill>
              </a:rPr>
              <a:t>Integrated Performance Committee Update:</a:t>
            </a:r>
          </a:p>
          <a:p>
            <a:pPr marL="285750" indent="-285750">
              <a:lnSpc>
                <a:spcPct val="114000"/>
              </a:lnSpc>
              <a:buFont typeface="Arial" panose="020B0604020202020204" pitchFamily="34" charset="0"/>
              <a:buChar char="•"/>
            </a:pPr>
            <a:r>
              <a:rPr lang="en-GB" sz="1600" dirty="0"/>
              <a:t>Assurance provided on the Trusts financial performance at Month 6 2024/25. The key risks to achieving the surplus target in 2024/25 remain delivering against the CIP target, achieving the elective activity plan and ensuring strong fiscal discipline.  </a:t>
            </a:r>
          </a:p>
          <a:p>
            <a:pPr marL="285750" indent="-285750">
              <a:lnSpc>
                <a:spcPct val="114000"/>
              </a:lnSpc>
              <a:buFont typeface="Arial" panose="020B0604020202020204" pitchFamily="34" charset="0"/>
              <a:buChar char="•"/>
            </a:pPr>
            <a:r>
              <a:rPr lang="en-GB" sz="1600" dirty="0"/>
              <a:t>Update provided on the 24/25 financial forecast.  ICB context provided and an update on the ICB run rate position. </a:t>
            </a:r>
          </a:p>
        </p:txBody>
      </p:sp>
    </p:spTree>
    <p:extLst>
      <p:ext uri="{BB962C8B-B14F-4D97-AF65-F5344CB8AC3E}">
        <p14:creationId xmlns:p14="http://schemas.microsoft.com/office/powerpoint/2010/main" val="898716786"/>
      </p:ext>
    </p:extLst>
  </p:cSld>
  <p:clrMapOvr>
    <a:masterClrMapping/>
  </p:clrMapOvr>
</p:sld>
</file>

<file path=ppt/theme/theme1.xml><?xml version="1.0" encoding="utf-8"?>
<a:theme xmlns:a="http://schemas.openxmlformats.org/drawingml/2006/main" name="LHCH">
  <a:themeElements>
    <a:clrScheme name="Custom 1">
      <a:dk1>
        <a:srgbClr val="323232"/>
      </a:dk1>
      <a:lt1>
        <a:srgbClr val="FFFFFF"/>
      </a:lt1>
      <a:dk2>
        <a:srgbClr val="4F2683"/>
      </a:dk2>
      <a:lt2>
        <a:srgbClr val="EBEBEB"/>
      </a:lt2>
      <a:accent1>
        <a:srgbClr val="4F2683"/>
      </a:accent1>
      <a:accent2>
        <a:srgbClr val="F7961D"/>
      </a:accent2>
      <a:accent3>
        <a:srgbClr val="C0C0C0"/>
      </a:accent3>
      <a:accent4>
        <a:srgbClr val="28A0DC"/>
      </a:accent4>
      <a:accent5>
        <a:srgbClr val="7DAF64"/>
      </a:accent5>
      <a:accent6>
        <a:srgbClr val="FFC850"/>
      </a:accent6>
      <a:hlink>
        <a:srgbClr val="4B7FD3"/>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H" id="{3EFC2655-F634-044D-9862-F122A5DF0291}" vid="{E10AC9EE-8471-4540-BB60-1C0E7746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1473</Words>
  <Application>Microsoft Office PowerPoint</Application>
  <PresentationFormat>Widescreen</PresentationFormat>
  <Paragraphs>96</Paragraphs>
  <Slides>8</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LHCH</vt:lpstr>
      <vt:lpstr>Strategic Oversight Framework Update </vt:lpstr>
      <vt:lpstr>PowerPoint Presentation</vt:lpstr>
      <vt:lpstr>PowerPoint Presentation</vt:lpstr>
      <vt:lpstr>Charity  Report from meeting held on 8th October 2024 Presented by: Bob Burgoyne, Charitable Funds Committee Chair</vt:lpstr>
      <vt:lpstr>Quality and Safety Presented by: Nick Brooks, Quality Committee Chair</vt:lpstr>
      <vt:lpstr>PowerPoint Presentation</vt:lpstr>
      <vt:lpstr>Operational Effectiveness Presented by: Claudette Elliott, Integrated Performance Committee Chair</vt:lpstr>
      <vt:lpstr>Finance Presented by: Claudette Elliott, Integrated Performance Committee Chair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Walker</dc:creator>
  <cp:lastModifiedBy>Ruth Gaunt</cp:lastModifiedBy>
  <cp:revision>289</cp:revision>
  <dcterms:created xsi:type="dcterms:W3CDTF">2019-07-25T10:39:59Z</dcterms:created>
  <dcterms:modified xsi:type="dcterms:W3CDTF">2024-11-20T10:51:11Z</dcterms:modified>
</cp:coreProperties>
</file>